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6" r:id="rId1"/>
  </p:sldMasterIdLst>
  <p:sldIdLst>
    <p:sldId id="291" r:id="rId2"/>
    <p:sldId id="293" r:id="rId3"/>
    <p:sldId id="259" r:id="rId4"/>
    <p:sldId id="265" r:id="rId5"/>
    <p:sldId id="266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7" r:id="rId15"/>
    <p:sldId id="276" r:id="rId16"/>
    <p:sldId id="275" r:id="rId17"/>
    <p:sldId id="286" r:id="rId18"/>
    <p:sldId id="287" r:id="rId19"/>
    <p:sldId id="288" r:id="rId20"/>
    <p:sldId id="279" r:id="rId21"/>
    <p:sldId id="280" r:id="rId22"/>
    <p:sldId id="281" r:id="rId23"/>
    <p:sldId id="282" r:id="rId24"/>
    <p:sldId id="283" r:id="rId25"/>
    <p:sldId id="290" r:id="rId26"/>
    <p:sldId id="285" r:id="rId27"/>
    <p:sldId id="294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4696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8791" autoAdjust="0"/>
    <p:restoredTop sz="94660"/>
  </p:normalViewPr>
  <p:slideViewPr>
    <p:cSldViewPr snapToGrid="0" snapToObjects="1">
      <p:cViewPr varScale="1">
        <p:scale>
          <a:sx n="103" d="100"/>
          <a:sy n="103" d="100"/>
        </p:scale>
        <p:origin x="156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4856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4312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53876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3032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0679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0765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80255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2192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50552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6613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351A05-FE79-4763-A84F-D4FE701A9E82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2021-02-15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AF555B-7E58-4FDF-83D4-B4CEA304EAF7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8288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image" Target="../media/image4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rdcloud.com/d/5WMtGxn7WJ62gTr47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13" Type="http://schemas.openxmlformats.org/officeDocument/2006/relationships/image" Target="../media/image57.png"/><Relationship Id="rId3" Type="http://schemas.openxmlformats.org/officeDocument/2006/relationships/image" Target="../media/image47.jpeg"/><Relationship Id="rId7" Type="http://schemas.openxmlformats.org/officeDocument/2006/relationships/image" Target="../media/image51.png"/><Relationship Id="rId12" Type="http://schemas.openxmlformats.org/officeDocument/2006/relationships/image" Target="../media/image5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55.png"/><Relationship Id="rId5" Type="http://schemas.openxmlformats.org/officeDocument/2006/relationships/image" Target="../media/image49.png"/><Relationship Id="rId10" Type="http://schemas.openxmlformats.org/officeDocument/2006/relationships/image" Target="../media/image54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Relationship Id="rId14" Type="http://schemas.openxmlformats.org/officeDocument/2006/relationships/image" Target="../media/image58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795A16-3AB0-4F97-861F-DE625000E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2815"/>
          </a:xfrm>
          <a:prstGeom prst="rect">
            <a:avLst/>
          </a:prstGeom>
          <a:solidFill>
            <a:schemeClr val="tx1">
              <a:alpha val="60000"/>
            </a:schemeClr>
          </a:solidFill>
          <a:effectLst>
            <a:reflection endPos="0" dist="50800" dir="5400000" sy="-100000" algn="bl" rotWithShape="0"/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CF170BF-5BCF-4A35-AFC3-2B0E19C6DAE7}"/>
              </a:ext>
            </a:extLst>
          </p:cNvPr>
          <p:cNvSpPr/>
          <p:nvPr/>
        </p:nvSpPr>
        <p:spPr>
          <a:xfrm>
            <a:off x="0" y="0"/>
            <a:ext cx="12192000" cy="6852815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연결선 12"/>
          <p:cNvCxnSpPr/>
          <p:nvPr/>
        </p:nvCxnSpPr>
        <p:spPr>
          <a:xfrm>
            <a:off x="3348440" y="3227020"/>
            <a:ext cx="0" cy="864235"/>
          </a:xfrm>
          <a:prstGeom prst="line">
            <a:avLst/>
          </a:prstGeom>
          <a:ln w="19050">
            <a:solidFill>
              <a:srgbClr val="6469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3344155" y="809334"/>
            <a:ext cx="0" cy="864235"/>
          </a:xfrm>
          <a:prstGeom prst="line">
            <a:avLst/>
          </a:prstGeom>
          <a:ln w="19050">
            <a:solidFill>
              <a:srgbClr val="6469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12A5E6B-D696-49A7-8F23-04B67D5B19B3}"/>
              </a:ext>
            </a:extLst>
          </p:cNvPr>
          <p:cNvSpPr/>
          <p:nvPr/>
        </p:nvSpPr>
        <p:spPr>
          <a:xfrm>
            <a:off x="-1051767" y="1501279"/>
            <a:ext cx="6096000" cy="12936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 latinLnBrk="0">
              <a:lnSpc>
                <a:spcPct val="150000"/>
              </a:lnSpc>
              <a:defRPr/>
            </a:pPr>
            <a:r>
              <a:rPr lang="ko-KR" altLang="en-US" sz="6000" b="1" kern="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주문의 민족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9E1B64B-619C-44F9-A11B-4F983DEAA787}"/>
              </a:ext>
            </a:extLst>
          </p:cNvPr>
          <p:cNvSpPr/>
          <p:nvPr/>
        </p:nvSpPr>
        <p:spPr>
          <a:xfrm>
            <a:off x="1681969" y="2812281"/>
            <a:ext cx="332437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 algn="just" latinLnBrk="0">
              <a:buFontTx/>
              <a:buNone/>
            </a:pPr>
            <a:r>
              <a:rPr lang="ko-KR" altLang="ko-KR" sz="1500" spc="-90" dirty="0">
                <a:solidFill>
                  <a:schemeClr val="bg1"/>
                </a:solidFill>
                <a:latin typeface="레시피코리아 Medium" charset="0"/>
                <a:ea typeface="레시피코리아 Medium" charset="0"/>
                <a:cs typeface="에스코어 드림 4 Regular" charset="0"/>
              </a:rPr>
              <a:t>영진전문대 컴퓨터정보계열 WDA 반 4조</a:t>
            </a:r>
            <a:r>
              <a:rPr lang="ko-KR" altLang="ko-KR" sz="1500" spc="-90" dirty="0">
                <a:solidFill>
                  <a:schemeClr val="bg1"/>
                </a:solidFill>
                <a:latin typeface="에스코어 드림 4 Regular" charset="0"/>
                <a:ea typeface="에스코어 드림 4 Regular" charset="0"/>
                <a:cs typeface="에스코어 드림 4 Regular" charset="0"/>
              </a:rPr>
              <a:t> </a:t>
            </a:r>
            <a:endParaRPr lang="ko-KR" altLang="en-US" sz="1500" dirty="0">
              <a:solidFill>
                <a:schemeClr val="bg1"/>
              </a:solidFill>
              <a:latin typeface="에스코어 드림 4 Regular" charset="0"/>
              <a:ea typeface="에스코어 드림 4 Regular" charset="0"/>
              <a:cs typeface="에스코어 드림 4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63284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555" y="2324100"/>
            <a:ext cx="7497445" cy="4533900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595" y="-61595"/>
            <a:ext cx="4572000" cy="4694555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1003300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060700" y="125095"/>
            <a:ext cx="6096000" cy="695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2.</a:t>
            </a:r>
            <a:r>
              <a:rPr lang="ko-KR" altLang="en-US" sz="3000" kern="0" dirty="0">
                <a:solidFill>
                  <a:prstClr val="black">
                    <a:lumMod val="75000"/>
                    <a:lumOff val="25000"/>
                  </a:prstClr>
                </a:solidFill>
                <a:ea typeface="휴먼둥근헤드라인" panose="02030504000101010101" pitchFamily="18" charset="-127"/>
              </a:rPr>
              <a:t>업무기능도</a:t>
            </a:r>
            <a:endParaRPr lang="en-US" altLang="ko-KR" sz="3000" kern="0" dirty="0">
              <a:solidFill>
                <a:prstClr val="black">
                  <a:lumMod val="75000"/>
                  <a:lumOff val="25000"/>
                </a:prstClr>
              </a:solidFill>
              <a:ea typeface="휴먼둥근헤드라인" panose="02030504000101010101" pitchFamily="18" charset="-127"/>
            </a:endParaRPr>
          </a:p>
        </p:txBody>
      </p:sp>
      <p:pic>
        <p:nvPicPr>
          <p:cNvPr id="20" name="그림 19" descr="C:/Users/user/AppData/Roaming/PolarisOffice/ETemp/16404_8300112/fImage703283454992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5" y="1082675"/>
            <a:ext cx="11363960" cy="55086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039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555" y="2324100"/>
            <a:ext cx="7497445" cy="4533900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595" y="-61595"/>
            <a:ext cx="4572000" cy="4694555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301625" y="1003300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5E5E108-CB21-4E58-A28C-F80520918EF3}"/>
              </a:ext>
            </a:extLst>
          </p:cNvPr>
          <p:cNvSpPr/>
          <p:nvPr/>
        </p:nvSpPr>
        <p:spPr>
          <a:xfrm>
            <a:off x="3060700" y="-94615"/>
            <a:ext cx="6096000" cy="108648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3.</a:t>
            </a:r>
            <a:r>
              <a:rPr lang="ko-KR" altLang="en-US" sz="3000" kern="0" dirty="0">
                <a:solidFill>
                  <a:prstClr val="black">
                    <a:lumMod val="75000"/>
                    <a:lumOff val="25000"/>
                  </a:prstClr>
                </a:solidFill>
                <a:ea typeface="휴먼둥근헤드라인" panose="02030504000101010101" pitchFamily="18" charset="-127"/>
              </a:rPr>
              <a:t>업무흐름도</a:t>
            </a:r>
            <a:endParaRPr lang="en-US" altLang="ko-KR" sz="3000" kern="0" dirty="0">
              <a:solidFill>
                <a:prstClr val="black">
                  <a:lumMod val="75000"/>
                  <a:lumOff val="25000"/>
                </a:prstClr>
              </a:solidFill>
              <a:ea typeface="휴먼둥근헤드라인" panose="02030504000101010101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3-1) 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사업자 흐름도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25390D-F430-4A25-94C4-8C0DA8A18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487" y="1690529"/>
            <a:ext cx="10277475" cy="3905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8881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555" y="2324100"/>
            <a:ext cx="7497445" cy="4533900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595" y="-61595"/>
            <a:ext cx="4572000" cy="4694555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1003300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95423CC-2FCB-46D7-A7A7-6D17C42812E0}"/>
              </a:ext>
            </a:extLst>
          </p:cNvPr>
          <p:cNvSpPr/>
          <p:nvPr/>
        </p:nvSpPr>
        <p:spPr>
          <a:xfrm>
            <a:off x="3060700" y="-94615"/>
            <a:ext cx="6096000" cy="108648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3.</a:t>
            </a:r>
            <a:r>
              <a:rPr lang="ko-KR" altLang="en-US" sz="3000" kern="0" dirty="0">
                <a:solidFill>
                  <a:prstClr val="black">
                    <a:lumMod val="75000"/>
                    <a:lumOff val="25000"/>
                  </a:prstClr>
                </a:solidFill>
                <a:ea typeface="휴먼둥근헤드라인" panose="02030504000101010101" pitchFamily="18" charset="-127"/>
              </a:rPr>
              <a:t>업무흐름도</a:t>
            </a:r>
            <a:endParaRPr lang="en-US" altLang="ko-KR" sz="3000" kern="0" dirty="0">
              <a:solidFill>
                <a:prstClr val="black">
                  <a:lumMod val="75000"/>
                  <a:lumOff val="25000"/>
                </a:prstClr>
              </a:solidFill>
              <a:ea typeface="휴먼둥근헤드라인" panose="02030504000101010101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3-2) 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고객 주문 흐름도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93BF83-35A2-47F2-9A91-4512C04262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429" y="2522990"/>
            <a:ext cx="11570471" cy="227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53761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555" y="2324100"/>
            <a:ext cx="7497445" cy="4533900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595" y="-61595"/>
            <a:ext cx="4572000" cy="4694555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1003300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1C6888-4506-41EB-A07E-E3239C33EBF5}"/>
              </a:ext>
            </a:extLst>
          </p:cNvPr>
          <p:cNvSpPr/>
          <p:nvPr/>
        </p:nvSpPr>
        <p:spPr>
          <a:xfrm>
            <a:off x="3060700" y="-94615"/>
            <a:ext cx="6096000" cy="108648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3.</a:t>
            </a:r>
            <a:r>
              <a:rPr lang="ko-KR" altLang="en-US" sz="3000" kern="0" dirty="0">
                <a:solidFill>
                  <a:prstClr val="black">
                    <a:lumMod val="75000"/>
                    <a:lumOff val="25000"/>
                  </a:prstClr>
                </a:solidFill>
                <a:ea typeface="휴먼둥근헤드라인" panose="02030504000101010101" pitchFamily="18" charset="-127"/>
              </a:rPr>
              <a:t>업무흐름도</a:t>
            </a:r>
            <a:endParaRPr lang="en-US" altLang="ko-KR" sz="3000" kern="0" dirty="0">
              <a:solidFill>
                <a:prstClr val="black">
                  <a:lumMod val="75000"/>
                  <a:lumOff val="25000"/>
                </a:prstClr>
              </a:solidFill>
              <a:ea typeface="휴먼둥근헤드라인" panose="02030504000101010101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3-3) 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고객 예약 흐름도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0E1B96D-3C0F-490B-A4DE-FBB68109E9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4461" y="1995488"/>
            <a:ext cx="9203077" cy="3253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1361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555" y="2324100"/>
            <a:ext cx="7497445" cy="4533900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595" y="-61595"/>
            <a:ext cx="4572000" cy="4694555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1003300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9AC9B7-EE89-471D-820F-0A86086256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00" y="1003300"/>
            <a:ext cx="6165850" cy="5854700"/>
          </a:xfrm>
          <a:prstGeom prst="rect">
            <a:avLst/>
          </a:prstGeom>
        </p:spPr>
      </p:pic>
      <p:pic>
        <p:nvPicPr>
          <p:cNvPr id="7" name="그림 113" descr="C:/Users/user/AppData/Roaming/PolarisOffice/ETemp/16404_8300112/image30.png"/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38325" y="1689735"/>
            <a:ext cx="2580640" cy="4184650"/>
          </a:xfrm>
          <a:prstGeom prst="rect">
            <a:avLst/>
          </a:prstGeom>
          <a:noFill/>
        </p:spPr>
      </p:pic>
      <p:sp>
        <p:nvSpPr>
          <p:cNvPr id="9" name="텍스트 상자 114">
            <a:extLst>
              <a:ext uri="{FF2B5EF4-FFF2-40B4-BE49-F238E27FC236}">
                <a16:creationId xmlns:a16="http://schemas.microsoft.com/office/drawing/2014/main" id="{BB54A171-5F5A-4FC9-BCA1-70E2B47DBC15}"/>
              </a:ext>
            </a:extLst>
          </p:cNvPr>
          <p:cNvSpPr txBox="1">
            <a:spLocks/>
          </p:cNvSpPr>
          <p:nvPr/>
        </p:nvSpPr>
        <p:spPr>
          <a:xfrm>
            <a:off x="5210175" y="1490345"/>
            <a:ext cx="7508240" cy="4881880"/>
          </a:xfrm>
          <a:prstGeom prst="rect">
            <a:avLst/>
          </a:prstGeom>
          <a:noFill/>
        </p:spPr>
        <p:txBody>
          <a:bodyPr vert="horz" wrap="square" lIns="0" tIns="0" rIns="0" bIns="0" numCol="1" anchor="t">
            <a:noAutofit/>
          </a:bodyPr>
          <a:lstStyle/>
          <a:p>
            <a:pPr marL="0" indent="0" algn="just" defTabSz="508000" latinLnBrk="1">
              <a:lnSpc>
                <a:spcPct val="150000"/>
              </a:lnSpc>
              <a:buFontTx/>
              <a:buNone/>
            </a:pPr>
            <a:r>
              <a:rPr lang="ko-KR" sz="2500">
                <a:solidFill>
                  <a:srgbClr val="FF0000"/>
                </a:solidFill>
                <a:latin typeface="레시피코리아 Medium" charset="0"/>
                <a:ea typeface="배달의민족 주아" charset="0"/>
              </a:rPr>
              <a:t>①</a:t>
            </a:r>
            <a:r>
              <a:rPr sz="2500">
                <a:solidFill>
                  <a:srgbClr val="000000"/>
                </a:solidFill>
                <a:latin typeface="레시피코리아 Medium" charset="0"/>
                <a:ea typeface="배달의민족 주아" charset="0"/>
              </a:rPr>
              <a:t> 사용자에게 온 알림 확인 가능</a:t>
            </a:r>
            <a:endParaRPr lang="ko-KR" altLang="en-US" sz="2500">
              <a:solidFill>
                <a:srgbClr val="000000"/>
              </a:solidFill>
              <a:latin typeface="레시피코리아 Medium" charset="0"/>
              <a:ea typeface="배달의민족 주아" charset="0"/>
            </a:endParaRPr>
          </a:p>
          <a:p>
            <a:pPr marL="0" indent="0" algn="just" defTabSz="508000" latinLnBrk="1">
              <a:lnSpc>
                <a:spcPct val="150000"/>
              </a:lnSpc>
              <a:buFontTx/>
              <a:buNone/>
            </a:pPr>
            <a:r>
              <a:rPr lang="ko-KR" sz="2500">
                <a:solidFill>
                  <a:srgbClr val="FF0000"/>
                </a:solidFill>
                <a:latin typeface="레시피코리아 Medium" charset="0"/>
                <a:ea typeface="배달의민족 주아" charset="0"/>
              </a:rPr>
              <a:t>②</a:t>
            </a:r>
            <a:r>
              <a:rPr sz="2500">
                <a:solidFill>
                  <a:srgbClr val="000000"/>
                </a:solidFill>
                <a:latin typeface="레시피코리아 Medium" charset="0"/>
                <a:ea typeface="배달의민족 주아" charset="0"/>
              </a:rPr>
              <a:t> 현재 이용 중인 포스기 확인</a:t>
            </a:r>
            <a:endParaRPr lang="ko-KR" altLang="en-US" sz="2500">
              <a:solidFill>
                <a:srgbClr val="000000"/>
              </a:solidFill>
              <a:latin typeface="레시피코리아 Medium" charset="0"/>
              <a:ea typeface="배달의민족 주아" charset="0"/>
            </a:endParaRPr>
          </a:p>
          <a:p>
            <a:pPr marL="0" indent="0" algn="just" defTabSz="508000" latinLnBrk="1">
              <a:lnSpc>
                <a:spcPct val="150000"/>
              </a:lnSpc>
              <a:buFontTx/>
              <a:buNone/>
            </a:pPr>
            <a:r>
              <a:rPr lang="ko-KR" sz="2500">
                <a:solidFill>
                  <a:srgbClr val="FF0000"/>
                </a:solidFill>
                <a:latin typeface="레시피코리아 Medium" charset="0"/>
                <a:ea typeface="배달의민족 주아" charset="0"/>
              </a:rPr>
              <a:t>③</a:t>
            </a:r>
            <a:r>
              <a:rPr sz="2500">
                <a:solidFill>
                  <a:srgbClr val="000000"/>
                </a:solidFill>
                <a:latin typeface="레시피코리아 Medium" charset="0"/>
                <a:ea typeface="배달의민족 주아" charset="0"/>
              </a:rPr>
              <a:t> 현재 자신의 위치와 가까운 매장 확인 가능</a:t>
            </a:r>
            <a:endParaRPr lang="ko-KR" altLang="en-US" sz="2500">
              <a:solidFill>
                <a:srgbClr val="000000"/>
              </a:solidFill>
              <a:latin typeface="레시피코리아 Medium" charset="0"/>
              <a:ea typeface="배달의민족 주아" charset="0"/>
            </a:endParaRPr>
          </a:p>
          <a:p>
            <a:pPr marL="0" indent="0" algn="just" defTabSz="508000" latinLnBrk="1">
              <a:lnSpc>
                <a:spcPct val="150000"/>
              </a:lnSpc>
              <a:buFontTx/>
              <a:buNone/>
            </a:pPr>
            <a:r>
              <a:rPr lang="ko-KR" sz="2500">
                <a:solidFill>
                  <a:srgbClr val="FF0000"/>
                </a:solidFill>
                <a:latin typeface="레시피코리아 Medium" charset="0"/>
                <a:ea typeface="배달의민족 주아" charset="0"/>
              </a:rPr>
              <a:t>④</a:t>
            </a:r>
            <a:r>
              <a:rPr sz="2500">
                <a:solidFill>
                  <a:srgbClr val="000000"/>
                </a:solidFill>
                <a:latin typeface="레시피코리아 Medium" charset="0"/>
                <a:ea typeface="배달의민족 주아" charset="0"/>
              </a:rPr>
              <a:t> 일반 메인 화면 이동</a:t>
            </a:r>
            <a:endParaRPr lang="ko-KR" altLang="en-US" sz="2500">
              <a:solidFill>
                <a:srgbClr val="000000"/>
              </a:solidFill>
              <a:latin typeface="레시피코리아 Medium" charset="0"/>
              <a:ea typeface="배달의민족 주아" charset="0"/>
            </a:endParaRPr>
          </a:p>
          <a:p>
            <a:pPr marL="0" indent="0" algn="just" defTabSz="508000" latinLnBrk="1">
              <a:lnSpc>
                <a:spcPct val="150000"/>
              </a:lnSpc>
              <a:buFontTx/>
              <a:buNone/>
            </a:pPr>
            <a:r>
              <a:rPr lang="ko-KR" sz="2500">
                <a:solidFill>
                  <a:srgbClr val="FF0000"/>
                </a:solidFill>
                <a:latin typeface="레시피코리아 Medium" charset="0"/>
                <a:ea typeface="배달의민족 주아" charset="0"/>
              </a:rPr>
              <a:t>⑤</a:t>
            </a:r>
            <a:r>
              <a:rPr sz="2500">
                <a:solidFill>
                  <a:srgbClr val="FF0000"/>
                </a:solidFill>
                <a:latin typeface="레시피코리아 Medium" charset="0"/>
                <a:ea typeface="배달의민족 주아" charset="0"/>
              </a:rPr>
              <a:t> </a:t>
            </a:r>
            <a:r>
              <a:rPr sz="2500">
                <a:solidFill>
                  <a:srgbClr val="000000"/>
                </a:solidFill>
                <a:latin typeface="레시피코리아 Medium" charset="0"/>
                <a:ea typeface="배달의민족 주아" charset="0"/>
              </a:rPr>
              <a:t>자신의 찜목록으로 이동</a:t>
            </a:r>
            <a:endParaRPr lang="ko-KR" altLang="en-US" sz="2500">
              <a:solidFill>
                <a:srgbClr val="000000"/>
              </a:solidFill>
              <a:latin typeface="레시피코리아 Medium" charset="0"/>
              <a:ea typeface="배달의민족 주아" charset="0"/>
            </a:endParaRPr>
          </a:p>
          <a:p>
            <a:pPr marL="0" indent="0" algn="just" defTabSz="508000" latinLnBrk="1">
              <a:lnSpc>
                <a:spcPct val="150000"/>
              </a:lnSpc>
              <a:buFontTx/>
              <a:buNone/>
            </a:pPr>
            <a:r>
              <a:rPr lang="ko-KR" sz="2500">
                <a:solidFill>
                  <a:srgbClr val="FF0000"/>
                </a:solidFill>
                <a:latin typeface="레시피코리아 Medium" charset="0"/>
                <a:ea typeface="배달의민족 주아" charset="0"/>
              </a:rPr>
              <a:t>⑥</a:t>
            </a:r>
            <a:r>
              <a:rPr sz="2500">
                <a:solidFill>
                  <a:srgbClr val="000000"/>
                </a:solidFill>
                <a:latin typeface="레시피코리아 Medium" charset="0"/>
                <a:ea typeface="배달의민족 주아" charset="0"/>
              </a:rPr>
              <a:t> 자신의 정보 화면으로 이동</a:t>
            </a:r>
            <a:endParaRPr lang="ko-KR" altLang="en-US" sz="2500">
              <a:solidFill>
                <a:srgbClr val="000000"/>
              </a:solidFill>
              <a:latin typeface="레시피코리아 Medium" charset="0"/>
              <a:ea typeface="배달의민족 주아" charset="0"/>
            </a:endParaRPr>
          </a:p>
          <a:p>
            <a:pPr marL="0" indent="0" algn="just" defTabSz="508000" latinLnBrk="1">
              <a:lnSpc>
                <a:spcPct val="150000"/>
              </a:lnSpc>
              <a:buFontTx/>
              <a:buNone/>
            </a:pPr>
            <a:r>
              <a:rPr lang="ko-KR" sz="2500">
                <a:solidFill>
                  <a:srgbClr val="FF0000"/>
                </a:solidFill>
                <a:latin typeface="레시피코리아 Medium" charset="0"/>
                <a:ea typeface="배달의민족 주아" charset="0"/>
              </a:rPr>
              <a:t>⑦</a:t>
            </a:r>
            <a:r>
              <a:rPr sz="2500">
                <a:solidFill>
                  <a:srgbClr val="000000"/>
                </a:solidFill>
                <a:latin typeface="레시피코리아 Medium" charset="0"/>
                <a:ea typeface="배달의민족 주아" charset="0"/>
              </a:rPr>
              <a:t> 찾고자 하는 음식점 검색</a:t>
            </a:r>
            <a:endParaRPr lang="ko-KR" altLang="en-US" sz="2500">
              <a:solidFill>
                <a:srgbClr val="000000"/>
              </a:solidFill>
              <a:latin typeface="레시피코리아 Medium" charset="0"/>
              <a:ea typeface="배달의민족 주아" charset="0"/>
            </a:endParaRPr>
          </a:p>
          <a:p>
            <a:pPr marL="0" indent="0" algn="just" defTabSz="508000" latinLnBrk="1">
              <a:lnSpc>
                <a:spcPct val="150000"/>
              </a:lnSpc>
              <a:buFontTx/>
              <a:buNone/>
            </a:pPr>
            <a:r>
              <a:rPr lang="ko-KR" sz="2500">
                <a:solidFill>
                  <a:srgbClr val="FF0000"/>
                </a:solidFill>
                <a:latin typeface="레시피코리아 Medium" charset="0"/>
                <a:ea typeface="배달의민족 주아" charset="0"/>
              </a:rPr>
              <a:t>⑧</a:t>
            </a:r>
            <a:r>
              <a:rPr sz="2500">
                <a:solidFill>
                  <a:srgbClr val="FF0000"/>
                </a:solidFill>
                <a:latin typeface="레시피코리아 Medium" charset="0"/>
                <a:ea typeface="배달의민족 주아" charset="0"/>
              </a:rPr>
              <a:t> </a:t>
            </a:r>
            <a:r>
              <a:rPr sz="2500">
                <a:solidFill>
                  <a:srgbClr val="000000"/>
                </a:solidFill>
                <a:latin typeface="레시피코리아 Medium" charset="0"/>
                <a:ea typeface="배달의민족 주아" charset="0"/>
              </a:rPr>
              <a:t>현재 </a:t>
            </a:r>
            <a:r>
              <a:rPr lang="ko-KR" sz="2500">
                <a:solidFill>
                  <a:srgbClr val="000000"/>
                </a:solidFill>
                <a:latin typeface="레시피코리아 Medium" charset="0"/>
                <a:ea typeface="배달의민족 주아" charset="0"/>
              </a:rPr>
              <a:t>등록</a:t>
            </a:r>
            <a:r>
              <a:rPr sz="2500">
                <a:solidFill>
                  <a:srgbClr val="000000"/>
                </a:solidFill>
                <a:latin typeface="레시피코리아 Medium" charset="0"/>
                <a:ea typeface="배달의민족 주아" charset="0"/>
              </a:rPr>
              <a:t> 위치 주소</a:t>
            </a:r>
            <a:endParaRPr lang="ko-KR" altLang="en-US" sz="2500">
              <a:solidFill>
                <a:srgbClr val="000000"/>
              </a:solidFill>
              <a:latin typeface="레시피코리아 Medium" charset="0"/>
              <a:ea typeface="배달의민족 주아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8E1045A-DA6A-4D06-92CA-C0D3B6B94C5D}"/>
              </a:ext>
            </a:extLst>
          </p:cNvPr>
          <p:cNvSpPr/>
          <p:nvPr/>
        </p:nvSpPr>
        <p:spPr>
          <a:xfrm>
            <a:off x="3060700" y="-94615"/>
            <a:ext cx="6096000" cy="108648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4.</a:t>
            </a:r>
            <a:r>
              <a:rPr lang="ko-KR" altLang="en-US" sz="3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스토리보드</a:t>
            </a:r>
            <a:endParaRPr lang="en-US" altLang="ko-KR" sz="3000" kern="0" dirty="0">
              <a:solidFill>
                <a:prstClr val="black">
                  <a:lumMod val="75000"/>
                  <a:lumOff val="25000"/>
                </a:prstClr>
              </a:solidFill>
              <a:ea typeface="휴먼둥근헤드라인" panose="02030504000101010101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4-1) </a:t>
            </a:r>
            <a:r>
              <a:rPr lang="ko-KR" altLang="en-US" sz="15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메인화면</a:t>
            </a: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홈</a:t>
            </a: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sz="15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37474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555" y="2324100"/>
            <a:ext cx="7497445" cy="4533900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595" y="-61595"/>
            <a:ext cx="4572000" cy="4694555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1003300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Rect 0">
            <a:extLst>
              <a:ext uri="{FF2B5EF4-FFF2-40B4-BE49-F238E27FC236}">
                <a16:creationId xmlns:a16="http://schemas.microsoft.com/office/drawing/2014/main" id="{A9061F2F-C6D6-4560-8008-B1E891DABC77}"/>
              </a:ext>
            </a:extLst>
          </p:cNvPr>
          <p:cNvSpPr txBox="1">
            <a:spLocks/>
          </p:cNvSpPr>
          <p:nvPr/>
        </p:nvSpPr>
        <p:spPr>
          <a:xfrm>
            <a:off x="1130300" y="5895975"/>
            <a:ext cx="1841500" cy="6388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sz="2500" spc="-170">
                <a:solidFill>
                  <a:srgbClr val="26272A"/>
                </a:solidFill>
                <a:latin typeface="레시피코리아 Medium" charset="0"/>
                <a:ea typeface="레시피코리아 Medium" charset="0"/>
                <a:cs typeface="나눔스퀘어 ExtraBold" charset="0"/>
              </a:rPr>
              <a:t>1. 포스 화면</a:t>
            </a:r>
            <a:endParaRPr lang="ko-KR" altLang="en-US" sz="2500">
              <a:solidFill>
                <a:srgbClr val="26272A"/>
              </a:solidFill>
              <a:latin typeface="레시피코리아 Medium" charset="0"/>
              <a:ea typeface="레시피코리아 Medium" charset="0"/>
              <a:cs typeface="나눔스퀘어 ExtraBold" charset="0"/>
            </a:endParaRPr>
          </a:p>
          <a:p>
            <a:pPr marL="0" indent="0" algn="just" latinLnBrk="0">
              <a:buFontTx/>
              <a:buNone/>
            </a:pPr>
            <a:endParaRPr lang="ko-KR" altLang="en-US" sz="6500">
              <a:solidFill>
                <a:srgbClr val="26272A"/>
              </a:solidFill>
              <a:latin typeface="레시피코리아 Medium" charset="0"/>
              <a:ea typeface="레시피코리아 Medium" charset="0"/>
              <a:cs typeface="나눔스퀘어 ExtraBold" charset="0"/>
            </a:endParaRPr>
          </a:p>
          <a:p>
            <a:pPr marL="0" indent="0" algn="just" latinLnBrk="0">
              <a:buFontTx/>
              <a:buNone/>
            </a:pPr>
            <a:endParaRPr lang="ko-KR" altLang="en-US" sz="6500">
              <a:solidFill>
                <a:srgbClr val="26272A"/>
              </a:solidFill>
              <a:latin typeface="레시피코리아 Medium" charset="0"/>
              <a:ea typeface="레시피코리아 Medium" charset="0"/>
              <a:cs typeface="나눔스퀘어 ExtraBold" charset="0"/>
            </a:endParaRPr>
          </a:p>
        </p:txBody>
      </p:sp>
      <p:sp>
        <p:nvSpPr>
          <p:cNvPr id="23" name="Rect 0">
            <a:extLst>
              <a:ext uri="{FF2B5EF4-FFF2-40B4-BE49-F238E27FC236}">
                <a16:creationId xmlns:a16="http://schemas.microsoft.com/office/drawing/2014/main" id="{4C38D34D-8F4B-4C3B-829C-EB5E9321CD8B}"/>
              </a:ext>
            </a:extLst>
          </p:cNvPr>
          <p:cNvSpPr txBox="1">
            <a:spLocks/>
          </p:cNvSpPr>
          <p:nvPr/>
        </p:nvSpPr>
        <p:spPr>
          <a:xfrm>
            <a:off x="3781425" y="5895975"/>
            <a:ext cx="1841500" cy="6388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500" spc="-170">
                <a:solidFill>
                  <a:srgbClr val="26272A"/>
                </a:solidFill>
                <a:latin typeface="레시피코리아 Medium" charset="0"/>
                <a:ea typeface="레시피코리아 Medium" charset="0"/>
                <a:cs typeface="나눔스퀘어 ExtraBold" charset="0"/>
              </a:rPr>
              <a:t>2. 지도</a:t>
            </a:r>
            <a:r>
              <a:rPr lang="ko-KR" sz="2500" spc="-170">
                <a:solidFill>
                  <a:srgbClr val="26272A"/>
                </a:solidFill>
                <a:latin typeface="레시피코리아 Medium" charset="0"/>
                <a:ea typeface="레시피코리아 Medium" charset="0"/>
                <a:cs typeface="나눔스퀘어 ExtraBold" charset="0"/>
              </a:rPr>
              <a:t> 화면</a:t>
            </a:r>
            <a:endParaRPr lang="ko-KR" altLang="en-US" sz="2500">
              <a:solidFill>
                <a:srgbClr val="26272A"/>
              </a:solidFill>
              <a:latin typeface="레시피코리아 Medium" charset="0"/>
              <a:ea typeface="레시피코리아 Medium" charset="0"/>
              <a:cs typeface="나눔스퀘어 ExtraBold" charset="0"/>
            </a:endParaRPr>
          </a:p>
          <a:p>
            <a:pPr marL="0" indent="0" algn="just" latinLnBrk="0">
              <a:buFontTx/>
              <a:buNone/>
            </a:pPr>
            <a:endParaRPr lang="ko-KR" altLang="en-US" sz="6500">
              <a:solidFill>
                <a:srgbClr val="26272A"/>
              </a:solidFill>
              <a:latin typeface="레시피코리아 Medium" charset="0"/>
              <a:ea typeface="레시피코리아 Medium" charset="0"/>
              <a:cs typeface="나눔스퀘어 ExtraBold" charset="0"/>
            </a:endParaRPr>
          </a:p>
          <a:p>
            <a:pPr marL="0" indent="0" algn="just" latinLnBrk="0">
              <a:buFontTx/>
              <a:buNone/>
            </a:pPr>
            <a:endParaRPr lang="ko-KR" altLang="en-US" sz="6500">
              <a:solidFill>
                <a:srgbClr val="26272A"/>
              </a:solidFill>
              <a:latin typeface="레시피코리아 Medium" charset="0"/>
              <a:ea typeface="레시피코리아 Medium" charset="0"/>
              <a:cs typeface="나눔스퀘어 ExtraBold" charset="0"/>
            </a:endParaRPr>
          </a:p>
        </p:txBody>
      </p:sp>
      <p:sp>
        <p:nvSpPr>
          <p:cNvPr id="24" name="Rect 0">
            <a:extLst>
              <a:ext uri="{FF2B5EF4-FFF2-40B4-BE49-F238E27FC236}">
                <a16:creationId xmlns:a16="http://schemas.microsoft.com/office/drawing/2014/main" id="{EEDCB1EF-B56A-4D22-8CE2-5AF7BB5D338F}"/>
              </a:ext>
            </a:extLst>
          </p:cNvPr>
          <p:cNvSpPr txBox="1">
            <a:spLocks/>
          </p:cNvSpPr>
          <p:nvPr/>
        </p:nvSpPr>
        <p:spPr>
          <a:xfrm>
            <a:off x="6599555" y="5895975"/>
            <a:ext cx="1841500" cy="6388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500" spc="-170">
                <a:solidFill>
                  <a:srgbClr val="26272A"/>
                </a:solidFill>
                <a:latin typeface="레시피코리아 Medium" charset="0"/>
                <a:ea typeface="레시피코리아 Medium" charset="0"/>
                <a:cs typeface="나눔스퀘어 ExtraBold" charset="0"/>
              </a:rPr>
              <a:t>3. 찜</a:t>
            </a:r>
            <a:r>
              <a:rPr lang="ko-KR" sz="2500" spc="-170">
                <a:solidFill>
                  <a:srgbClr val="26272A"/>
                </a:solidFill>
                <a:latin typeface="레시피코리아 Medium" charset="0"/>
                <a:ea typeface="레시피코리아 Medium" charset="0"/>
                <a:cs typeface="나눔스퀘어 ExtraBold" charset="0"/>
              </a:rPr>
              <a:t> 화면</a:t>
            </a:r>
            <a:endParaRPr lang="ko-KR" altLang="en-US" sz="2500">
              <a:solidFill>
                <a:srgbClr val="26272A"/>
              </a:solidFill>
              <a:latin typeface="레시피코리아 Medium" charset="0"/>
              <a:ea typeface="레시피코리아 Medium" charset="0"/>
              <a:cs typeface="나눔스퀘어 ExtraBold" charset="0"/>
            </a:endParaRPr>
          </a:p>
          <a:p>
            <a:pPr marL="0" indent="0" algn="just" latinLnBrk="0">
              <a:buFontTx/>
              <a:buNone/>
            </a:pPr>
            <a:endParaRPr lang="ko-KR" altLang="en-US" sz="6500">
              <a:solidFill>
                <a:srgbClr val="26272A"/>
              </a:solidFill>
              <a:latin typeface="레시피코리아 Medium" charset="0"/>
              <a:ea typeface="레시피코리아 Medium" charset="0"/>
              <a:cs typeface="나눔스퀘어 ExtraBold" charset="0"/>
            </a:endParaRPr>
          </a:p>
          <a:p>
            <a:pPr marL="0" indent="0" algn="just" latinLnBrk="0">
              <a:buFontTx/>
              <a:buNone/>
            </a:pPr>
            <a:endParaRPr lang="ko-KR" altLang="en-US" sz="6500">
              <a:solidFill>
                <a:srgbClr val="26272A"/>
              </a:solidFill>
              <a:latin typeface="레시피코리아 Medium" charset="0"/>
              <a:ea typeface="레시피코리아 Medium" charset="0"/>
              <a:cs typeface="나눔스퀘어 ExtraBold" charset="0"/>
            </a:endParaRPr>
          </a:p>
        </p:txBody>
      </p:sp>
      <p:sp>
        <p:nvSpPr>
          <p:cNvPr id="25" name="Rect 0">
            <a:extLst>
              <a:ext uri="{FF2B5EF4-FFF2-40B4-BE49-F238E27FC236}">
                <a16:creationId xmlns:a16="http://schemas.microsoft.com/office/drawing/2014/main" id="{D8A1EA8D-B3BE-4951-A0A9-9213A74E97F6}"/>
              </a:ext>
            </a:extLst>
          </p:cNvPr>
          <p:cNvSpPr txBox="1">
            <a:spLocks/>
          </p:cNvSpPr>
          <p:nvPr/>
        </p:nvSpPr>
        <p:spPr>
          <a:xfrm>
            <a:off x="9133840" y="5895975"/>
            <a:ext cx="2211070" cy="6388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ctr" latinLnBrk="0">
              <a:buFontTx/>
              <a:buNone/>
            </a:pPr>
            <a:r>
              <a:rPr lang="ko-KR" altLang="en-US" sz="2500" spc="-170">
                <a:solidFill>
                  <a:srgbClr val="26272A"/>
                </a:solidFill>
                <a:latin typeface="레시피코리아 Medium" charset="0"/>
                <a:ea typeface="레시피코리아 Medium" charset="0"/>
                <a:cs typeface="나눔스퀘어 ExtraBold" charset="0"/>
              </a:rPr>
              <a:t>4. 내정보</a:t>
            </a:r>
            <a:r>
              <a:rPr lang="ko-KR" sz="2500" spc="-170">
                <a:solidFill>
                  <a:srgbClr val="26272A"/>
                </a:solidFill>
                <a:latin typeface="레시피코리아 Medium" charset="0"/>
                <a:ea typeface="레시피코리아 Medium" charset="0"/>
                <a:cs typeface="나눔스퀘어 ExtraBold" charset="0"/>
              </a:rPr>
              <a:t> 화면</a:t>
            </a:r>
            <a:endParaRPr lang="ko-KR" altLang="en-US" sz="2500">
              <a:solidFill>
                <a:srgbClr val="26272A"/>
              </a:solidFill>
              <a:latin typeface="레시피코리아 Medium" charset="0"/>
              <a:ea typeface="레시피코리아 Medium" charset="0"/>
              <a:cs typeface="나눔스퀘어 ExtraBold" charset="0"/>
            </a:endParaRPr>
          </a:p>
          <a:p>
            <a:pPr marL="0" indent="0" algn="just" latinLnBrk="0">
              <a:buFontTx/>
              <a:buNone/>
            </a:pPr>
            <a:endParaRPr lang="ko-KR" altLang="en-US" sz="6500">
              <a:solidFill>
                <a:srgbClr val="26272A"/>
              </a:solidFill>
              <a:latin typeface="레시피코리아 Medium" charset="0"/>
              <a:ea typeface="레시피코리아 Medium" charset="0"/>
              <a:cs typeface="나눔스퀘어 ExtraBold" charset="0"/>
            </a:endParaRPr>
          </a:p>
          <a:p>
            <a:pPr marL="0" indent="0" algn="just" latinLnBrk="0">
              <a:buFontTx/>
              <a:buNone/>
            </a:pPr>
            <a:endParaRPr lang="ko-KR" altLang="en-US" sz="6500">
              <a:solidFill>
                <a:srgbClr val="26272A"/>
              </a:solidFill>
              <a:latin typeface="레시피코리아 Medium" charset="0"/>
              <a:ea typeface="레시피코리아 Medium" charset="0"/>
              <a:cs typeface="나눔스퀘어 ExtraBold" charset="0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7B9B809C-2093-4354-B46D-87AD26E2D6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815" y="1424940"/>
            <a:ext cx="4694555" cy="44577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3AA8C9D5-A772-42BF-B284-97F3B083CE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595" y="1424940"/>
            <a:ext cx="4694555" cy="44577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AEAF3A52-1914-41ED-8670-AD5E1E0AD2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530" y="1424940"/>
            <a:ext cx="4694555" cy="44577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2A03470E-16C0-4680-B460-556AADF776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255" y="1424940"/>
            <a:ext cx="4694555" cy="4457700"/>
          </a:xfrm>
          <a:prstGeom prst="rect">
            <a:avLst/>
          </a:prstGeom>
        </p:spPr>
      </p:pic>
      <p:pic>
        <p:nvPicPr>
          <p:cNvPr id="30" name="Picture ">
            <a:extLst>
              <a:ext uri="{FF2B5EF4-FFF2-40B4-BE49-F238E27FC236}">
                <a16:creationId xmlns:a16="http://schemas.microsoft.com/office/drawing/2014/main" id="{D3E3C68D-26B6-4973-B6D3-9B76A7B94B0F}"/>
              </a:ext>
            </a:extLst>
          </p:cNvPr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67435" y="1946910"/>
            <a:ext cx="1975485" cy="3193415"/>
          </a:xfrm>
          <a:prstGeom prst="rect">
            <a:avLst/>
          </a:prstGeom>
          <a:noFill/>
          <a:ln w="0" cap="flat" cmpd="sng">
            <a:solidFill>
              <a:schemeClr val="tx1">
                <a:alpha val="100000"/>
              </a:schemeClr>
            </a:solidFill>
            <a:prstDash val="solid"/>
          </a:ln>
        </p:spPr>
      </p:pic>
      <p:pic>
        <p:nvPicPr>
          <p:cNvPr id="31" name="Picture ">
            <a:extLst>
              <a:ext uri="{FF2B5EF4-FFF2-40B4-BE49-F238E27FC236}">
                <a16:creationId xmlns:a16="http://schemas.microsoft.com/office/drawing/2014/main" id="{61BC1A8C-40D4-4A07-B890-AC9F2918EAF3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03320" y="1956435"/>
            <a:ext cx="1960245" cy="3202940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32" name="Picture ">
            <a:extLst>
              <a:ext uri="{FF2B5EF4-FFF2-40B4-BE49-F238E27FC236}">
                <a16:creationId xmlns:a16="http://schemas.microsoft.com/office/drawing/2014/main" id="{EC7C0DD2-DF10-46A5-BFE1-715EAD85F638}"/>
              </a:ext>
            </a:extLst>
          </p:cNvPr>
          <p:cNvPicPr>
            <a:picLocks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34150" y="1967865"/>
            <a:ext cx="1915160" cy="317182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33" name="Picture ">
            <a:extLst>
              <a:ext uri="{FF2B5EF4-FFF2-40B4-BE49-F238E27FC236}">
                <a16:creationId xmlns:a16="http://schemas.microsoft.com/office/drawing/2014/main" id="{2B0C53F0-821F-4286-B268-6B83B1D3A963}"/>
              </a:ext>
            </a:extLst>
          </p:cNvPr>
          <p:cNvPicPr>
            <a:picLocks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79890" y="1956435"/>
            <a:ext cx="1915160" cy="3183890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B8089BAC-BCA7-4FBD-A45D-B91E79BE8D75}"/>
              </a:ext>
            </a:extLst>
          </p:cNvPr>
          <p:cNvSpPr/>
          <p:nvPr/>
        </p:nvSpPr>
        <p:spPr>
          <a:xfrm>
            <a:off x="3060700" y="-94615"/>
            <a:ext cx="6096000" cy="108648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4.</a:t>
            </a:r>
            <a:r>
              <a:rPr lang="ko-KR" altLang="en-US" sz="3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스토리보드</a:t>
            </a:r>
            <a:endParaRPr lang="en-US" altLang="ko-KR" sz="3000" kern="0" dirty="0">
              <a:solidFill>
                <a:prstClr val="black">
                  <a:lumMod val="75000"/>
                  <a:lumOff val="25000"/>
                </a:prstClr>
              </a:solidFill>
              <a:ea typeface="휴먼둥근헤드라인" panose="02030504000101010101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4-2) </a:t>
            </a:r>
            <a:r>
              <a:rPr lang="ko-KR" altLang="en-US" sz="1500" b="1" kern="0" dirty="0" err="1">
                <a:solidFill>
                  <a:prstClr val="black">
                    <a:lumMod val="75000"/>
                    <a:lumOff val="25000"/>
                  </a:prstClr>
                </a:solidFill>
              </a:rPr>
              <a:t>메인화면</a:t>
            </a: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(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구성</a:t>
            </a: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)</a:t>
            </a:r>
            <a:endParaRPr lang="ko-KR" altLang="en-US" sz="1500" b="1" kern="0" dirty="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8965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555" y="2324100"/>
            <a:ext cx="7497445" cy="4533900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595" y="-61595"/>
            <a:ext cx="4572000" cy="4694555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1003300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Rect 0">
            <a:extLst>
              <a:ext uri="{FF2B5EF4-FFF2-40B4-BE49-F238E27FC236}">
                <a16:creationId xmlns:a16="http://schemas.microsoft.com/office/drawing/2014/main" id="{DEF38018-93DA-48C9-90CB-611FB47B6DB9}"/>
              </a:ext>
            </a:extLst>
          </p:cNvPr>
          <p:cNvSpPr txBox="1">
            <a:spLocks/>
          </p:cNvSpPr>
          <p:nvPr/>
        </p:nvSpPr>
        <p:spPr>
          <a:xfrm>
            <a:off x="1030605" y="5919470"/>
            <a:ext cx="2070735" cy="6388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2000" spc="-170">
                <a:solidFill>
                  <a:srgbClr val="26272A"/>
                </a:solidFill>
                <a:latin typeface="레시피코리아 Medium" charset="0"/>
                <a:ea typeface="레시피코리아 Medium" charset="0"/>
                <a:cs typeface="나눔스퀘어 ExtraBold" charset="0"/>
              </a:rPr>
              <a:t>1. </a:t>
            </a:r>
            <a:r>
              <a:rPr lang="ko-KR" altLang="en-US" sz="2000" spc="-170">
                <a:solidFill>
                  <a:srgbClr val="26272A"/>
                </a:solidFill>
                <a:latin typeface="레시피코리아 Medium" charset="0"/>
                <a:ea typeface="레시피코리아 Medium" charset="0"/>
                <a:cs typeface="나눔스퀘어 ExtraBold" charset="0"/>
              </a:rPr>
              <a:t>오픈 예약 여부</a:t>
            </a:r>
            <a:endParaRPr lang="ko-KR" altLang="en-US" sz="2000">
              <a:solidFill>
                <a:srgbClr val="26272A"/>
              </a:solidFill>
              <a:latin typeface="레시피코리아 Medium" charset="0"/>
              <a:ea typeface="레시피코리아 Medium" charset="0"/>
              <a:cs typeface="나눔스퀘어 ExtraBold" charset="0"/>
            </a:endParaRPr>
          </a:p>
          <a:p>
            <a:pPr marL="0" indent="0" algn="just" latinLnBrk="0">
              <a:buFontTx/>
              <a:buNone/>
            </a:pPr>
            <a:endParaRPr lang="ko-KR" altLang="en-US" sz="6500">
              <a:solidFill>
                <a:srgbClr val="26272A"/>
              </a:solidFill>
              <a:latin typeface="레시피코리아 Medium" charset="0"/>
              <a:ea typeface="레시피코리아 Medium" charset="0"/>
              <a:cs typeface="나눔스퀘어 ExtraBold" charset="0"/>
            </a:endParaRPr>
          </a:p>
        </p:txBody>
      </p:sp>
      <p:sp>
        <p:nvSpPr>
          <p:cNvPr id="20" name="Rect 0">
            <a:extLst>
              <a:ext uri="{FF2B5EF4-FFF2-40B4-BE49-F238E27FC236}">
                <a16:creationId xmlns:a16="http://schemas.microsoft.com/office/drawing/2014/main" id="{B40EEA6A-8577-485D-9A2F-F05038BC8673}"/>
              </a:ext>
            </a:extLst>
          </p:cNvPr>
          <p:cNvSpPr txBox="1">
            <a:spLocks/>
          </p:cNvSpPr>
          <p:nvPr/>
        </p:nvSpPr>
        <p:spPr>
          <a:xfrm>
            <a:off x="3781425" y="5895975"/>
            <a:ext cx="1840865" cy="6381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2000" spc="-180" dirty="0">
                <a:solidFill>
                  <a:srgbClr val="26272A"/>
                </a:solidFill>
                <a:latin typeface="레시피코리아 Medium" charset="0"/>
                <a:ea typeface="레시피코리아 Medium" charset="0"/>
                <a:cs typeface="나눔스퀘어 ExtraBold" charset="0"/>
              </a:rPr>
              <a:t>2. </a:t>
            </a:r>
            <a:r>
              <a:rPr lang="ko-KR" altLang="en-US" sz="2000" spc="-180" dirty="0">
                <a:solidFill>
                  <a:srgbClr val="26272A"/>
                </a:solidFill>
                <a:latin typeface="레시피코리아 Medium" charset="0"/>
                <a:ea typeface="레시피코리아 Medium" charset="0"/>
                <a:cs typeface="나눔스퀘어 ExtraBold" charset="0"/>
              </a:rPr>
              <a:t>주문 전</a:t>
            </a:r>
            <a:r>
              <a:rPr lang="ko-KR" sz="2000" spc="-180" dirty="0">
                <a:solidFill>
                  <a:srgbClr val="26272A"/>
                </a:solidFill>
                <a:latin typeface="레시피코리아 Medium" charset="0"/>
                <a:ea typeface="레시피코리아 Medium" charset="0"/>
                <a:cs typeface="나눔스퀘어 ExtraBold" charset="0"/>
              </a:rPr>
              <a:t> 화면</a:t>
            </a:r>
            <a:endParaRPr lang="ko-KR" altLang="en-US" sz="2000" dirty="0">
              <a:solidFill>
                <a:srgbClr val="26272A"/>
              </a:solidFill>
              <a:latin typeface="레시피코리아 Medium" charset="0"/>
              <a:ea typeface="레시피코리아 Medium" charset="0"/>
              <a:cs typeface="나눔스퀘어 ExtraBold" charset="0"/>
            </a:endParaRPr>
          </a:p>
          <a:p>
            <a:pPr marL="0" indent="0" algn="just" latinLnBrk="0">
              <a:buFontTx/>
              <a:buNone/>
            </a:pPr>
            <a:endParaRPr lang="ko-KR" altLang="en-US" sz="6500" dirty="0">
              <a:solidFill>
                <a:srgbClr val="26272A"/>
              </a:solidFill>
              <a:latin typeface="레시피코리아 Medium" charset="0"/>
              <a:ea typeface="레시피코리아 Medium" charset="0"/>
              <a:cs typeface="나눔스퀘어 ExtraBold" charset="0"/>
            </a:endParaRPr>
          </a:p>
          <a:p>
            <a:pPr marL="0" indent="0" algn="just" latinLnBrk="0">
              <a:buFontTx/>
              <a:buNone/>
            </a:pPr>
            <a:endParaRPr lang="ko-KR" altLang="en-US" sz="6500" dirty="0">
              <a:solidFill>
                <a:srgbClr val="26272A"/>
              </a:solidFill>
              <a:latin typeface="레시피코리아 Medium" charset="0"/>
              <a:ea typeface="레시피코리아 Medium" charset="0"/>
              <a:cs typeface="나눔스퀘어 ExtraBold" charset="0"/>
            </a:endParaRPr>
          </a:p>
        </p:txBody>
      </p:sp>
      <p:sp>
        <p:nvSpPr>
          <p:cNvPr id="21" name="Rect 0">
            <a:extLst>
              <a:ext uri="{FF2B5EF4-FFF2-40B4-BE49-F238E27FC236}">
                <a16:creationId xmlns:a16="http://schemas.microsoft.com/office/drawing/2014/main" id="{44C5EF83-C804-4B3C-A5E2-E64AC82EB236}"/>
              </a:ext>
            </a:extLst>
          </p:cNvPr>
          <p:cNvSpPr txBox="1">
            <a:spLocks/>
          </p:cNvSpPr>
          <p:nvPr/>
        </p:nvSpPr>
        <p:spPr>
          <a:xfrm>
            <a:off x="6599555" y="5895975"/>
            <a:ext cx="1840865" cy="6381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2000" spc="-180" dirty="0">
                <a:solidFill>
                  <a:srgbClr val="26272A"/>
                </a:solidFill>
                <a:latin typeface="레시피코리아 Medium" charset="0"/>
                <a:ea typeface="레시피코리아 Medium" charset="0"/>
                <a:cs typeface="나눔스퀘어 ExtraBold" charset="0"/>
              </a:rPr>
              <a:t>3. </a:t>
            </a:r>
            <a:r>
              <a:rPr lang="ko-KR" altLang="en-US" sz="2000" spc="-180" dirty="0">
                <a:solidFill>
                  <a:srgbClr val="26272A"/>
                </a:solidFill>
                <a:latin typeface="레시피코리아 Medium" charset="0"/>
                <a:ea typeface="레시피코리아 Medium" charset="0"/>
                <a:cs typeface="나눔스퀘어 ExtraBold" charset="0"/>
              </a:rPr>
              <a:t>승인 화면</a:t>
            </a:r>
            <a:endParaRPr lang="ko-KR" altLang="en-US" sz="2000" dirty="0">
              <a:solidFill>
                <a:srgbClr val="26272A"/>
              </a:solidFill>
              <a:latin typeface="레시피코리아 Medium" charset="0"/>
              <a:ea typeface="레시피코리아 Medium" charset="0"/>
              <a:cs typeface="나눔스퀘어 ExtraBold" charset="0"/>
            </a:endParaRPr>
          </a:p>
          <a:p>
            <a:pPr marL="0" indent="0" algn="just" latinLnBrk="0">
              <a:buFontTx/>
              <a:buNone/>
            </a:pPr>
            <a:endParaRPr lang="ko-KR" altLang="en-US" sz="6500" dirty="0">
              <a:solidFill>
                <a:srgbClr val="26272A"/>
              </a:solidFill>
              <a:latin typeface="레시피코리아 Medium" charset="0"/>
              <a:ea typeface="레시피코리아 Medium" charset="0"/>
              <a:cs typeface="나눔스퀘어 ExtraBold" charset="0"/>
            </a:endParaRPr>
          </a:p>
          <a:p>
            <a:pPr marL="0" indent="0" algn="just" latinLnBrk="0">
              <a:buFontTx/>
              <a:buNone/>
            </a:pPr>
            <a:endParaRPr lang="ko-KR" altLang="en-US" sz="6500" dirty="0">
              <a:solidFill>
                <a:srgbClr val="26272A"/>
              </a:solidFill>
              <a:latin typeface="레시피코리아 Medium" charset="0"/>
              <a:ea typeface="레시피코리아 Medium" charset="0"/>
              <a:cs typeface="나눔스퀘어 ExtraBold" charset="0"/>
            </a:endParaRPr>
          </a:p>
        </p:txBody>
      </p:sp>
      <p:sp>
        <p:nvSpPr>
          <p:cNvPr id="22" name="Rect 0">
            <a:extLst>
              <a:ext uri="{FF2B5EF4-FFF2-40B4-BE49-F238E27FC236}">
                <a16:creationId xmlns:a16="http://schemas.microsoft.com/office/drawing/2014/main" id="{BF20E61F-70C0-4D89-85A3-A6FD4A6B14D5}"/>
              </a:ext>
            </a:extLst>
          </p:cNvPr>
          <p:cNvSpPr txBox="1">
            <a:spLocks/>
          </p:cNvSpPr>
          <p:nvPr/>
        </p:nvSpPr>
        <p:spPr>
          <a:xfrm>
            <a:off x="9133840" y="5895975"/>
            <a:ext cx="2210435" cy="6381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2000" spc="-180" dirty="0">
                <a:solidFill>
                  <a:srgbClr val="26272A"/>
                </a:solidFill>
                <a:latin typeface="레시피코리아 Medium" charset="0"/>
                <a:ea typeface="레시피코리아 Medium" charset="0"/>
                <a:cs typeface="나눔스퀘어 ExtraBold" charset="0"/>
              </a:rPr>
              <a:t>4. </a:t>
            </a:r>
            <a:r>
              <a:rPr lang="ko-KR" altLang="en-US" sz="2000" spc="-180" dirty="0">
                <a:solidFill>
                  <a:srgbClr val="26272A"/>
                </a:solidFill>
                <a:latin typeface="레시피코리아 Medium" charset="0"/>
                <a:ea typeface="레시피코리아 Medium" charset="0"/>
                <a:cs typeface="나눔스퀘어 ExtraBold" charset="0"/>
              </a:rPr>
              <a:t>승인 후 화면</a:t>
            </a:r>
            <a:endParaRPr lang="ko-KR" altLang="en-US" sz="2000" dirty="0">
              <a:solidFill>
                <a:srgbClr val="26272A"/>
              </a:solidFill>
              <a:latin typeface="레시피코리아 Medium" charset="0"/>
              <a:ea typeface="레시피코리아 Medium" charset="0"/>
              <a:cs typeface="나눔스퀘어 ExtraBold" charset="0"/>
            </a:endParaRPr>
          </a:p>
          <a:p>
            <a:pPr marL="0" indent="0" algn="just" latinLnBrk="0">
              <a:buFontTx/>
              <a:buNone/>
            </a:pPr>
            <a:endParaRPr lang="ko-KR" altLang="en-US" sz="6500" dirty="0">
              <a:solidFill>
                <a:srgbClr val="26272A"/>
              </a:solidFill>
              <a:latin typeface="레시피코리아 Medium" charset="0"/>
              <a:ea typeface="레시피코리아 Medium" charset="0"/>
              <a:cs typeface="나눔스퀘어 ExtraBold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190F24D-8EA4-44B6-A307-C0916FCA1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815" y="1424940"/>
            <a:ext cx="4694555" cy="44577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7DFAD06-38E8-4A82-9E8B-6205B64C5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7595" y="1424940"/>
            <a:ext cx="4694555" cy="44577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687986F-7989-4C66-833A-0F30D768A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530" y="1424940"/>
            <a:ext cx="4694555" cy="44577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56C281F-3280-4598-9A81-B65324CDF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255" y="1424940"/>
            <a:ext cx="4694555" cy="4457700"/>
          </a:xfrm>
          <a:prstGeom prst="rect">
            <a:avLst/>
          </a:prstGeom>
        </p:spPr>
      </p:pic>
      <p:pic>
        <p:nvPicPr>
          <p:cNvPr id="31" name="그림 70">
            <a:extLst>
              <a:ext uri="{FF2B5EF4-FFF2-40B4-BE49-F238E27FC236}">
                <a16:creationId xmlns:a16="http://schemas.microsoft.com/office/drawing/2014/main" id="{FA77D783-6011-41BD-B2AD-7FF6BBECA51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87755" y="1978025"/>
            <a:ext cx="1955165" cy="315658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32" name="그림 71" descr="C:/Users/user/AppData/Roaming/PolarisOffice/ETemp/16404_8300112/image36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17290" y="1972310"/>
            <a:ext cx="1958975" cy="3157220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33" name="그림 72">
            <a:extLst>
              <a:ext uri="{FF2B5EF4-FFF2-40B4-BE49-F238E27FC236}">
                <a16:creationId xmlns:a16="http://schemas.microsoft.com/office/drawing/2014/main" id="{A1B03F06-5FD6-4D0C-ACF0-2C5975812760}"/>
              </a:ext>
            </a:extLst>
          </p:cNvPr>
          <p:cNvPicPr>
            <a:picLocks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5735" y="1972310"/>
            <a:ext cx="1958340" cy="315658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34" name="그림 73">
            <a:extLst>
              <a:ext uri="{FF2B5EF4-FFF2-40B4-BE49-F238E27FC236}">
                <a16:creationId xmlns:a16="http://schemas.microsoft.com/office/drawing/2014/main" id="{AF2BEAE7-4AE5-49D8-8F74-FEAB210B84E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2745" y="1972310"/>
            <a:ext cx="1958340" cy="315658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45201D16-FC53-4E8E-A824-1F4F80DE5DEF}"/>
              </a:ext>
            </a:extLst>
          </p:cNvPr>
          <p:cNvSpPr/>
          <p:nvPr/>
        </p:nvSpPr>
        <p:spPr>
          <a:xfrm>
            <a:off x="3060700" y="-94615"/>
            <a:ext cx="6096000" cy="108648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4.</a:t>
            </a:r>
            <a:r>
              <a:rPr lang="ko-KR" altLang="en-US" sz="3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스토리보드</a:t>
            </a:r>
            <a:endParaRPr lang="en-US" altLang="ko-KR" sz="3000" kern="0" dirty="0">
              <a:solidFill>
                <a:prstClr val="black">
                  <a:lumMod val="75000"/>
                  <a:lumOff val="25000"/>
                </a:prstClr>
              </a:solidFill>
              <a:ea typeface="휴먼둥근헤드라인" panose="02030504000101010101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4-3) 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사업자</a:t>
            </a:r>
          </a:p>
        </p:txBody>
      </p:sp>
    </p:spTree>
    <p:extLst>
      <p:ext uri="{BB962C8B-B14F-4D97-AF65-F5344CB8AC3E}">
        <p14:creationId xmlns:p14="http://schemas.microsoft.com/office/powerpoint/2010/main" val="20501059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555" y="2324100"/>
            <a:ext cx="7497445" cy="4533900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595" y="-61595"/>
            <a:ext cx="4572000" cy="4694555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1003300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Rect 0">
            <a:extLst>
              <a:ext uri="{FF2B5EF4-FFF2-40B4-BE49-F238E27FC236}">
                <a16:creationId xmlns:a16="http://schemas.microsoft.com/office/drawing/2014/main" id="{DEF38018-93DA-48C9-90CB-611FB47B6DB9}"/>
              </a:ext>
            </a:extLst>
          </p:cNvPr>
          <p:cNvSpPr txBox="1">
            <a:spLocks/>
          </p:cNvSpPr>
          <p:nvPr/>
        </p:nvSpPr>
        <p:spPr>
          <a:xfrm>
            <a:off x="553085" y="5809615"/>
            <a:ext cx="2070100" cy="6381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2000" spc="-180" dirty="0">
                <a:solidFill>
                  <a:srgbClr val="26272A"/>
                </a:solidFill>
                <a:latin typeface="레시피코리아 Medium" charset="0"/>
                <a:ea typeface="레시피코리아 Medium" charset="0"/>
                <a:cs typeface="나눔스퀘어 ExtraBold" charset="0"/>
              </a:rPr>
              <a:t>1. QR</a:t>
            </a:r>
            <a:r>
              <a:rPr lang="ko-KR" altLang="en-US" sz="2000" spc="-180" dirty="0">
                <a:solidFill>
                  <a:srgbClr val="26272A"/>
                </a:solidFill>
                <a:latin typeface="레시피코리아 Medium" charset="0"/>
                <a:ea typeface="레시피코리아 Medium" charset="0"/>
                <a:cs typeface="나눔스퀘어 ExtraBold" charset="0"/>
              </a:rPr>
              <a:t>코드 인식</a:t>
            </a:r>
            <a:endParaRPr lang="ko-KR" altLang="en-US" sz="2000" dirty="0">
              <a:solidFill>
                <a:srgbClr val="26272A"/>
              </a:solidFill>
              <a:latin typeface="레시피코리아 Medium" charset="0"/>
              <a:ea typeface="레시피코리아 Medium" charset="0"/>
              <a:cs typeface="나눔스퀘어 ExtraBold" charset="0"/>
            </a:endParaRPr>
          </a:p>
          <a:p>
            <a:pPr marL="0" indent="0" algn="just" latinLnBrk="0">
              <a:buFontTx/>
              <a:buNone/>
            </a:pPr>
            <a:endParaRPr lang="ko-KR" altLang="en-US" sz="2000" dirty="0">
              <a:solidFill>
                <a:srgbClr val="26272A"/>
              </a:solidFill>
              <a:latin typeface="레시피코리아 Medium" charset="0"/>
              <a:ea typeface="레시피코리아 Medium" charset="0"/>
              <a:cs typeface="나눔스퀘어 ExtraBold" charset="0"/>
            </a:endParaRPr>
          </a:p>
        </p:txBody>
      </p:sp>
      <p:sp>
        <p:nvSpPr>
          <p:cNvPr id="20" name="Rect 0">
            <a:extLst>
              <a:ext uri="{FF2B5EF4-FFF2-40B4-BE49-F238E27FC236}">
                <a16:creationId xmlns:a16="http://schemas.microsoft.com/office/drawing/2014/main" id="{B40EEA6A-8577-485D-9A2F-F05038BC8673}"/>
              </a:ext>
            </a:extLst>
          </p:cNvPr>
          <p:cNvSpPr txBox="1">
            <a:spLocks/>
          </p:cNvSpPr>
          <p:nvPr/>
        </p:nvSpPr>
        <p:spPr>
          <a:xfrm>
            <a:off x="2883535" y="5809615"/>
            <a:ext cx="1840865" cy="6381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2000" spc="-180" dirty="0">
                <a:solidFill>
                  <a:srgbClr val="26272A"/>
                </a:solidFill>
                <a:latin typeface="레시피코리아 Medium" charset="0"/>
                <a:ea typeface="레시피코리아 Medium" charset="0"/>
                <a:cs typeface="나눔스퀘어 ExtraBold" charset="0"/>
              </a:rPr>
              <a:t>2. </a:t>
            </a:r>
            <a:r>
              <a:rPr lang="ko-KR" altLang="en-US" sz="2000" spc="-180" dirty="0">
                <a:solidFill>
                  <a:srgbClr val="26272A"/>
                </a:solidFill>
                <a:latin typeface="레시피코리아 Medium" charset="0"/>
                <a:ea typeface="레시피코리아 Medium" charset="0"/>
                <a:cs typeface="나눔스퀘어 ExtraBold" charset="0"/>
              </a:rPr>
              <a:t>로그인</a:t>
            </a:r>
            <a:endParaRPr lang="ko-KR" altLang="en-US" sz="2000" dirty="0">
              <a:solidFill>
                <a:srgbClr val="26272A"/>
              </a:solidFill>
              <a:latin typeface="레시피코리아 Medium" charset="0"/>
              <a:ea typeface="레시피코리아 Medium" charset="0"/>
              <a:cs typeface="나눔스퀘어 ExtraBold" charset="0"/>
            </a:endParaRPr>
          </a:p>
          <a:p>
            <a:pPr marL="0" indent="0" algn="just" latinLnBrk="0">
              <a:buFontTx/>
              <a:buNone/>
            </a:pPr>
            <a:endParaRPr lang="ko-KR" altLang="en-US" sz="2000" dirty="0">
              <a:solidFill>
                <a:srgbClr val="26272A"/>
              </a:solidFill>
              <a:latin typeface="레시피코리아 Medium" charset="0"/>
              <a:ea typeface="레시피코리아 Medium" charset="0"/>
              <a:cs typeface="나눔스퀘어 ExtraBold" charset="0"/>
            </a:endParaRPr>
          </a:p>
        </p:txBody>
      </p:sp>
      <p:sp>
        <p:nvSpPr>
          <p:cNvPr id="21" name="Rect 0">
            <a:extLst>
              <a:ext uri="{FF2B5EF4-FFF2-40B4-BE49-F238E27FC236}">
                <a16:creationId xmlns:a16="http://schemas.microsoft.com/office/drawing/2014/main" id="{44C5EF83-C804-4B3C-A5E2-E64AC82EB236}"/>
              </a:ext>
            </a:extLst>
          </p:cNvPr>
          <p:cNvSpPr txBox="1">
            <a:spLocks/>
          </p:cNvSpPr>
          <p:nvPr/>
        </p:nvSpPr>
        <p:spPr>
          <a:xfrm>
            <a:off x="5118735" y="5808345"/>
            <a:ext cx="1840865" cy="6381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2000" spc="-180" dirty="0">
                <a:solidFill>
                  <a:srgbClr val="26272A"/>
                </a:solidFill>
                <a:latin typeface="레시피코리아 Medium" charset="0"/>
                <a:ea typeface="레시피코리아 Medium" charset="0"/>
                <a:cs typeface="나눔스퀘어 ExtraBold" charset="0"/>
              </a:rPr>
              <a:t>3. </a:t>
            </a:r>
            <a:r>
              <a:rPr lang="ko-KR" altLang="en-US" sz="2000" spc="-180" dirty="0">
                <a:solidFill>
                  <a:srgbClr val="26272A"/>
                </a:solidFill>
                <a:latin typeface="레시피코리아 Medium" charset="0"/>
                <a:ea typeface="레시피코리아 Medium" charset="0"/>
                <a:cs typeface="나눔스퀘어 ExtraBold" charset="0"/>
              </a:rPr>
              <a:t>주문</a:t>
            </a:r>
            <a:endParaRPr lang="ko-KR" altLang="en-US" sz="2000" dirty="0">
              <a:solidFill>
                <a:srgbClr val="26272A"/>
              </a:solidFill>
              <a:latin typeface="레시피코리아 Medium" charset="0"/>
              <a:ea typeface="레시피코리아 Medium" charset="0"/>
              <a:cs typeface="나눔스퀘어 ExtraBold" charset="0"/>
            </a:endParaRPr>
          </a:p>
          <a:p>
            <a:pPr marL="0" indent="0" algn="just" latinLnBrk="0">
              <a:buFontTx/>
              <a:buNone/>
            </a:pPr>
            <a:endParaRPr lang="ko-KR" altLang="en-US" sz="2000" dirty="0">
              <a:solidFill>
                <a:srgbClr val="26272A"/>
              </a:solidFill>
              <a:latin typeface="레시피코리아 Medium" charset="0"/>
              <a:ea typeface="레시피코리아 Medium" charset="0"/>
              <a:cs typeface="나눔스퀘어 ExtraBold" charset="0"/>
            </a:endParaRPr>
          </a:p>
        </p:txBody>
      </p:sp>
      <p:sp>
        <p:nvSpPr>
          <p:cNvPr id="22" name="Rect 0">
            <a:extLst>
              <a:ext uri="{FF2B5EF4-FFF2-40B4-BE49-F238E27FC236}">
                <a16:creationId xmlns:a16="http://schemas.microsoft.com/office/drawing/2014/main" id="{BF20E61F-70C0-4D89-85A3-A6FD4A6B14D5}"/>
              </a:ext>
            </a:extLst>
          </p:cNvPr>
          <p:cNvSpPr txBox="1">
            <a:spLocks/>
          </p:cNvSpPr>
          <p:nvPr/>
        </p:nvSpPr>
        <p:spPr>
          <a:xfrm>
            <a:off x="7299960" y="5808345"/>
            <a:ext cx="2210435" cy="6381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2000" spc="-180" dirty="0">
                <a:solidFill>
                  <a:srgbClr val="26272A"/>
                </a:solidFill>
                <a:latin typeface="레시피코리아 Medium" charset="0"/>
                <a:ea typeface="레시피코리아 Medium" charset="0"/>
                <a:cs typeface="나눔스퀘어 ExtraBold" charset="0"/>
              </a:rPr>
              <a:t>4. </a:t>
            </a:r>
            <a:r>
              <a:rPr lang="ko-KR" altLang="en-US" sz="2000" spc="-180" dirty="0">
                <a:solidFill>
                  <a:srgbClr val="26272A"/>
                </a:solidFill>
                <a:latin typeface="레시피코리아 Medium" charset="0"/>
                <a:ea typeface="레시피코리아 Medium" charset="0"/>
                <a:cs typeface="나눔스퀘어 ExtraBold" charset="0"/>
              </a:rPr>
              <a:t>결제</a:t>
            </a:r>
            <a:endParaRPr lang="ko-KR" altLang="en-US" sz="2000" dirty="0">
              <a:solidFill>
                <a:srgbClr val="26272A"/>
              </a:solidFill>
              <a:latin typeface="레시피코리아 Medium" charset="0"/>
              <a:ea typeface="레시피코리아 Medium" charset="0"/>
              <a:cs typeface="나눔스퀘어 ExtraBold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190F24D-8EA4-44B6-A307-C0916FCA1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21005" y="1424940"/>
            <a:ext cx="4017645" cy="44577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7DFAD06-38E8-4A82-9E8B-6205B64C5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205" y="1424940"/>
            <a:ext cx="4017645" cy="44577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687986F-7989-4C66-833A-0F30D768A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6380" y="1424940"/>
            <a:ext cx="4017645" cy="44577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56C281F-3280-4598-9A81-B65324CDF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2540" y="1424940"/>
            <a:ext cx="4017645" cy="445770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3083043-8A15-448B-A4EE-60A342DCEA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5210" y="1424940"/>
            <a:ext cx="4017645" cy="4457700"/>
          </a:xfrm>
          <a:prstGeom prst="rect">
            <a:avLst/>
          </a:prstGeom>
        </p:spPr>
      </p:pic>
      <p:pic>
        <p:nvPicPr>
          <p:cNvPr id="24" name="그림 82">
            <a:extLst>
              <a:ext uri="{FF2B5EF4-FFF2-40B4-BE49-F238E27FC236}">
                <a16:creationId xmlns:a16="http://schemas.microsoft.com/office/drawing/2014/main" id="{723E42F5-D1D0-4265-89AE-A45CBCBF64F7}"/>
              </a:ext>
            </a:extLst>
          </p:cNvPr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1680" y="1896110"/>
            <a:ext cx="1710055" cy="3312795"/>
          </a:xfrm>
          <a:prstGeom prst="rect">
            <a:avLst/>
          </a:prstGeom>
          <a:noFill/>
          <a:ln w="0" cap="flat" cmpd="sng">
            <a:solidFill>
              <a:schemeClr val="tx1">
                <a:alpha val="100000"/>
              </a:schemeClr>
            </a:solidFill>
            <a:prstDash val="solid"/>
          </a:ln>
        </p:spPr>
      </p:pic>
      <p:pic>
        <p:nvPicPr>
          <p:cNvPr id="25" name="그림 85">
            <a:extLst>
              <a:ext uri="{FF2B5EF4-FFF2-40B4-BE49-F238E27FC236}">
                <a16:creationId xmlns:a16="http://schemas.microsoft.com/office/drawing/2014/main" id="{CE3542C0-6D44-4EF9-8E1B-1A8D23EB45AD}"/>
              </a:ext>
            </a:extLst>
          </p:cNvPr>
          <p:cNvPicPr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1320" y="1940560"/>
            <a:ext cx="1680845" cy="3250565"/>
          </a:xfrm>
          <a:prstGeom prst="rect">
            <a:avLst/>
          </a:prstGeom>
          <a:noFill/>
          <a:ln w="0" cap="flat" cmpd="sng">
            <a:solidFill>
              <a:schemeClr val="tx1">
                <a:alpha val="100000"/>
              </a:schemeClr>
            </a:solidFill>
            <a:prstDash val="solid"/>
          </a:ln>
        </p:spPr>
      </p:pic>
      <p:pic>
        <p:nvPicPr>
          <p:cNvPr id="26" name="그림 86">
            <a:extLst>
              <a:ext uri="{FF2B5EF4-FFF2-40B4-BE49-F238E27FC236}">
                <a16:creationId xmlns:a16="http://schemas.microsoft.com/office/drawing/2014/main" id="{2B1ED2C9-68E4-4A05-AD6F-CA14626D2CB4}"/>
              </a:ext>
            </a:extLst>
          </p:cNvPr>
          <p:cNvPicPr>
            <a:picLocks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495" y="1958340"/>
            <a:ext cx="1687195" cy="3250565"/>
          </a:xfrm>
          <a:prstGeom prst="rect">
            <a:avLst/>
          </a:prstGeom>
          <a:noFill/>
          <a:ln w="0" cap="flat" cmpd="sng">
            <a:solidFill>
              <a:schemeClr val="tx1">
                <a:alpha val="100000"/>
              </a:schemeClr>
            </a:solidFill>
            <a:prstDash val="solid"/>
          </a:ln>
        </p:spPr>
      </p:pic>
      <p:pic>
        <p:nvPicPr>
          <p:cNvPr id="35" name="그림 87">
            <a:extLst>
              <a:ext uri="{FF2B5EF4-FFF2-40B4-BE49-F238E27FC236}">
                <a16:creationId xmlns:a16="http://schemas.microsoft.com/office/drawing/2014/main" id="{099802BC-CA94-45C6-9850-72D7F626F706}"/>
              </a:ext>
            </a:extLst>
          </p:cNvPr>
          <p:cNvPicPr>
            <a:picLocks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6495" y="1958975"/>
            <a:ext cx="1698625" cy="3232150"/>
          </a:xfrm>
          <a:prstGeom prst="rect">
            <a:avLst/>
          </a:prstGeom>
          <a:noFill/>
          <a:ln w="0" cap="flat" cmpd="sng">
            <a:solidFill>
              <a:schemeClr val="tx1">
                <a:alpha val="100000"/>
              </a:schemeClr>
            </a:solidFill>
            <a:prstDash val="solid"/>
          </a:ln>
        </p:spPr>
      </p:pic>
      <p:pic>
        <p:nvPicPr>
          <p:cNvPr id="36" name="그림 88">
            <a:extLst>
              <a:ext uri="{FF2B5EF4-FFF2-40B4-BE49-F238E27FC236}">
                <a16:creationId xmlns:a16="http://schemas.microsoft.com/office/drawing/2014/main" id="{A9A998A1-945A-4A7B-924D-9809F25E3B34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41230" y="1958340"/>
            <a:ext cx="1658620" cy="3232150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37" name="Rect 0">
            <a:extLst>
              <a:ext uri="{FF2B5EF4-FFF2-40B4-BE49-F238E27FC236}">
                <a16:creationId xmlns:a16="http://schemas.microsoft.com/office/drawing/2014/main" id="{9E6B3E8A-C626-491A-8641-06296A147D2A}"/>
              </a:ext>
            </a:extLst>
          </p:cNvPr>
          <p:cNvSpPr txBox="1">
            <a:spLocks/>
          </p:cNvSpPr>
          <p:nvPr/>
        </p:nvSpPr>
        <p:spPr>
          <a:xfrm>
            <a:off x="9556750" y="5808345"/>
            <a:ext cx="2210435" cy="6381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2000" spc="-180" dirty="0">
                <a:solidFill>
                  <a:srgbClr val="26272A"/>
                </a:solidFill>
                <a:latin typeface="레시피코리아 Medium" charset="0"/>
                <a:ea typeface="레시피코리아 Medium" charset="0"/>
                <a:cs typeface="나눔스퀘어 ExtraBold" charset="0"/>
              </a:rPr>
              <a:t>5. </a:t>
            </a:r>
            <a:r>
              <a:rPr lang="ko-KR" altLang="en-US" sz="2000" spc="-180" dirty="0">
                <a:solidFill>
                  <a:srgbClr val="26272A"/>
                </a:solidFill>
                <a:latin typeface="레시피코리아 Medium" charset="0"/>
                <a:ea typeface="레시피코리아 Medium" charset="0"/>
                <a:cs typeface="나눔스퀘어 ExtraBold" charset="0"/>
              </a:rPr>
              <a:t>리뷰</a:t>
            </a:r>
            <a:endParaRPr lang="ko-KR" altLang="en-US" sz="2000" dirty="0">
              <a:solidFill>
                <a:srgbClr val="26272A"/>
              </a:solidFill>
              <a:latin typeface="레시피코리아 Medium" charset="0"/>
              <a:ea typeface="레시피코리아 Medium" charset="0"/>
              <a:cs typeface="나눔스퀘어 ExtraBold" charset="0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51910121-D1BC-474A-B1DD-A5FF30734A7B}"/>
              </a:ext>
            </a:extLst>
          </p:cNvPr>
          <p:cNvSpPr/>
          <p:nvPr/>
        </p:nvSpPr>
        <p:spPr>
          <a:xfrm>
            <a:off x="3060700" y="-94615"/>
            <a:ext cx="6096000" cy="108648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4.</a:t>
            </a:r>
            <a:r>
              <a:rPr lang="ko-KR" altLang="en-US" sz="3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스토리보드</a:t>
            </a:r>
            <a:endParaRPr lang="en-US" altLang="ko-KR" sz="3000" kern="0" dirty="0">
              <a:solidFill>
                <a:prstClr val="black">
                  <a:lumMod val="75000"/>
                  <a:lumOff val="25000"/>
                </a:prstClr>
              </a:solidFill>
              <a:ea typeface="휴먼둥근헤드라인" panose="02030504000101010101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4-4) 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고객 매장 이용</a:t>
            </a:r>
          </a:p>
        </p:txBody>
      </p:sp>
    </p:spTree>
    <p:extLst>
      <p:ext uri="{BB962C8B-B14F-4D97-AF65-F5344CB8AC3E}">
        <p14:creationId xmlns:p14="http://schemas.microsoft.com/office/powerpoint/2010/main" val="1122499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555" y="2324100"/>
            <a:ext cx="7497445" cy="4533900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595" y="-61595"/>
            <a:ext cx="4572000" cy="4694555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3845" y="995045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8" name="Rect 0">
            <a:extLst>
              <a:ext uri="{FF2B5EF4-FFF2-40B4-BE49-F238E27FC236}">
                <a16:creationId xmlns:a16="http://schemas.microsoft.com/office/drawing/2014/main" id="{DEF38018-93DA-48C9-90CB-611FB47B6DB9}"/>
              </a:ext>
            </a:extLst>
          </p:cNvPr>
          <p:cNvSpPr txBox="1">
            <a:spLocks/>
          </p:cNvSpPr>
          <p:nvPr/>
        </p:nvSpPr>
        <p:spPr>
          <a:xfrm>
            <a:off x="1026160" y="5882640"/>
            <a:ext cx="2070100" cy="6381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2000" spc="-180" dirty="0">
                <a:solidFill>
                  <a:srgbClr val="26272A"/>
                </a:solidFill>
                <a:latin typeface="레시피코리아 Medium" charset="0"/>
                <a:ea typeface="레시피코리아 Medium" charset="0"/>
                <a:cs typeface="나눔스퀘어 ExtraBold" charset="0"/>
              </a:rPr>
              <a:t>1. </a:t>
            </a:r>
            <a:r>
              <a:rPr lang="ko-KR" altLang="en-US" sz="2000" spc="-180" dirty="0">
                <a:solidFill>
                  <a:srgbClr val="26272A"/>
                </a:solidFill>
                <a:latin typeface="레시피코리아 Medium" charset="0"/>
                <a:ea typeface="레시피코리아 Medium" charset="0"/>
                <a:cs typeface="나눔스퀘어 ExtraBold" charset="0"/>
              </a:rPr>
              <a:t>지도 매장 검색</a:t>
            </a:r>
            <a:endParaRPr lang="ko-KR" altLang="en-US" sz="2000" dirty="0">
              <a:solidFill>
                <a:srgbClr val="26272A"/>
              </a:solidFill>
              <a:latin typeface="레시피코리아 Medium" charset="0"/>
              <a:ea typeface="레시피코리아 Medium" charset="0"/>
              <a:cs typeface="나눔스퀘어 ExtraBold" charset="0"/>
            </a:endParaRPr>
          </a:p>
        </p:txBody>
      </p:sp>
      <p:sp>
        <p:nvSpPr>
          <p:cNvPr id="20" name="Rect 0">
            <a:extLst>
              <a:ext uri="{FF2B5EF4-FFF2-40B4-BE49-F238E27FC236}">
                <a16:creationId xmlns:a16="http://schemas.microsoft.com/office/drawing/2014/main" id="{B40EEA6A-8577-485D-9A2F-F05038BC8673}"/>
              </a:ext>
            </a:extLst>
          </p:cNvPr>
          <p:cNvSpPr txBox="1">
            <a:spLocks/>
          </p:cNvSpPr>
          <p:nvPr/>
        </p:nvSpPr>
        <p:spPr>
          <a:xfrm>
            <a:off x="3398520" y="5882640"/>
            <a:ext cx="2541270" cy="6381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2000" spc="-180" dirty="0">
                <a:solidFill>
                  <a:srgbClr val="26272A"/>
                </a:solidFill>
                <a:latin typeface="레시피코리아 Medium" charset="0"/>
                <a:ea typeface="레시피코리아 Medium" charset="0"/>
                <a:cs typeface="나눔스퀘어 ExtraBold" charset="0"/>
              </a:rPr>
              <a:t>2. </a:t>
            </a:r>
            <a:r>
              <a:rPr lang="ko-KR" altLang="en-US" sz="2000" spc="-180" dirty="0">
                <a:solidFill>
                  <a:srgbClr val="26272A"/>
                </a:solidFill>
                <a:latin typeface="레시피코리아 Medium" charset="0"/>
                <a:ea typeface="레시피코리아 Medium" charset="0"/>
                <a:cs typeface="나눔스퀘어 ExtraBold" charset="0"/>
              </a:rPr>
              <a:t>메뉴로 매장 검색</a:t>
            </a:r>
            <a:endParaRPr lang="ko-KR" altLang="en-US" sz="2000" dirty="0">
              <a:solidFill>
                <a:srgbClr val="26272A"/>
              </a:solidFill>
              <a:latin typeface="레시피코리아 Medium" charset="0"/>
              <a:ea typeface="레시피코리아 Medium" charset="0"/>
              <a:cs typeface="나눔스퀘어 ExtraBold" charset="0"/>
            </a:endParaRPr>
          </a:p>
          <a:p>
            <a:pPr marL="0" indent="0" algn="just" latinLnBrk="0">
              <a:buFontTx/>
              <a:buNone/>
            </a:pPr>
            <a:endParaRPr lang="ko-KR" altLang="en-US" sz="2000" dirty="0">
              <a:solidFill>
                <a:srgbClr val="26272A"/>
              </a:solidFill>
              <a:latin typeface="레시피코리아 Medium" charset="0"/>
              <a:ea typeface="레시피코리아 Medium" charset="0"/>
              <a:cs typeface="나눔스퀘어 ExtraBold" charset="0"/>
            </a:endParaRPr>
          </a:p>
        </p:txBody>
      </p:sp>
      <p:sp>
        <p:nvSpPr>
          <p:cNvPr id="21" name="Rect 0">
            <a:extLst>
              <a:ext uri="{FF2B5EF4-FFF2-40B4-BE49-F238E27FC236}">
                <a16:creationId xmlns:a16="http://schemas.microsoft.com/office/drawing/2014/main" id="{44C5EF83-C804-4B3C-A5E2-E64AC82EB236}"/>
              </a:ext>
            </a:extLst>
          </p:cNvPr>
          <p:cNvSpPr txBox="1">
            <a:spLocks/>
          </p:cNvSpPr>
          <p:nvPr/>
        </p:nvSpPr>
        <p:spPr>
          <a:xfrm>
            <a:off x="6511925" y="5895975"/>
            <a:ext cx="2049780" cy="6381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2000" spc="-180" dirty="0">
                <a:solidFill>
                  <a:srgbClr val="26272A"/>
                </a:solidFill>
                <a:latin typeface="레시피코리아 Medium" charset="0"/>
                <a:ea typeface="레시피코리아 Medium" charset="0"/>
                <a:cs typeface="나눔스퀘어 ExtraBold" charset="0"/>
              </a:rPr>
              <a:t>3. </a:t>
            </a:r>
            <a:r>
              <a:rPr lang="ko-KR" altLang="en-US" sz="2000" spc="-180" dirty="0">
                <a:solidFill>
                  <a:srgbClr val="26272A"/>
                </a:solidFill>
                <a:latin typeface="레시피코리아 Medium" charset="0"/>
                <a:ea typeface="레시피코리아 Medium" charset="0"/>
                <a:cs typeface="나눔스퀘어 ExtraBold" charset="0"/>
              </a:rPr>
              <a:t>매장 정보 화면</a:t>
            </a:r>
            <a:endParaRPr lang="ko-KR" altLang="en-US" sz="2000" dirty="0">
              <a:solidFill>
                <a:srgbClr val="26272A"/>
              </a:solidFill>
              <a:latin typeface="레시피코리아 Medium" charset="0"/>
              <a:ea typeface="레시피코리아 Medium" charset="0"/>
              <a:cs typeface="나눔스퀘어 ExtraBold" charset="0"/>
            </a:endParaRPr>
          </a:p>
          <a:p>
            <a:pPr marL="0" indent="0" algn="just" latinLnBrk="0">
              <a:buFontTx/>
              <a:buNone/>
            </a:pPr>
            <a:endParaRPr lang="ko-KR" altLang="en-US" sz="2000" dirty="0">
              <a:solidFill>
                <a:srgbClr val="26272A"/>
              </a:solidFill>
              <a:latin typeface="레시피코리아 Medium" charset="0"/>
              <a:ea typeface="레시피코리아 Medium" charset="0"/>
              <a:cs typeface="나눔스퀘어 ExtraBold" charset="0"/>
            </a:endParaRPr>
          </a:p>
        </p:txBody>
      </p:sp>
      <p:sp>
        <p:nvSpPr>
          <p:cNvPr id="22" name="Rect 0">
            <a:extLst>
              <a:ext uri="{FF2B5EF4-FFF2-40B4-BE49-F238E27FC236}">
                <a16:creationId xmlns:a16="http://schemas.microsoft.com/office/drawing/2014/main" id="{BF20E61F-70C0-4D89-85A3-A6FD4A6B14D5}"/>
              </a:ext>
            </a:extLst>
          </p:cNvPr>
          <p:cNvSpPr txBox="1">
            <a:spLocks/>
          </p:cNvSpPr>
          <p:nvPr/>
        </p:nvSpPr>
        <p:spPr>
          <a:xfrm>
            <a:off x="9133840" y="5895975"/>
            <a:ext cx="2210435" cy="6381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2000" spc="-180" dirty="0">
                <a:solidFill>
                  <a:srgbClr val="26272A"/>
                </a:solidFill>
                <a:latin typeface="레시피코리아 Medium" charset="0"/>
                <a:ea typeface="레시피코리아 Medium" charset="0"/>
                <a:cs typeface="나눔스퀘어 ExtraBold" charset="0"/>
              </a:rPr>
              <a:t>4. </a:t>
            </a:r>
            <a:r>
              <a:rPr lang="ko-KR" altLang="en-US" sz="2000" spc="-180" dirty="0">
                <a:solidFill>
                  <a:srgbClr val="26272A"/>
                </a:solidFill>
                <a:latin typeface="레시피코리아 Medium" charset="0"/>
                <a:ea typeface="레시피코리아 Medium" charset="0"/>
                <a:cs typeface="나눔스퀘어 ExtraBold" charset="0"/>
              </a:rPr>
              <a:t>매장 </a:t>
            </a:r>
            <a:r>
              <a:rPr lang="ko-KR" altLang="en-US" sz="2000" spc="-180" dirty="0" err="1">
                <a:solidFill>
                  <a:srgbClr val="26272A"/>
                </a:solidFill>
                <a:latin typeface="레시피코리아 Medium" charset="0"/>
                <a:ea typeface="레시피코리아 Medium" charset="0"/>
                <a:cs typeface="나눔스퀘어 ExtraBold" charset="0"/>
              </a:rPr>
              <a:t>채팅방</a:t>
            </a:r>
            <a:endParaRPr lang="ko-KR" altLang="en-US" sz="2000" dirty="0">
              <a:solidFill>
                <a:srgbClr val="26272A"/>
              </a:solidFill>
              <a:latin typeface="레시피코리아 Medium" charset="0"/>
              <a:ea typeface="레시피코리아 Medium" charset="0"/>
              <a:cs typeface="나눔스퀘어 ExtraBold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F190F24D-8EA4-44B6-A307-C0916FCA14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7815" y="1424940"/>
            <a:ext cx="4694555" cy="44577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C7DFAD06-38E8-4A82-9E8B-6205B64C5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745" y="1424940"/>
            <a:ext cx="4694555" cy="44577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687986F-7989-4C66-833A-0F30D768A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9530" y="1424940"/>
            <a:ext cx="4694555" cy="44577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56C281F-3280-4598-9A81-B65324CDF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82255" y="1424940"/>
            <a:ext cx="4694555" cy="4457700"/>
          </a:xfrm>
          <a:prstGeom prst="rect">
            <a:avLst/>
          </a:prstGeom>
        </p:spPr>
      </p:pic>
      <p:pic>
        <p:nvPicPr>
          <p:cNvPr id="23" name="그림 124">
            <a:extLst>
              <a:ext uri="{FF2B5EF4-FFF2-40B4-BE49-F238E27FC236}">
                <a16:creationId xmlns:a16="http://schemas.microsoft.com/office/drawing/2014/main" id="{AE32DAE8-D207-4E08-AF92-B6E371AABD9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280" y="1957070"/>
            <a:ext cx="1928495" cy="3195320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24" name="그림 126">
            <a:extLst>
              <a:ext uri="{FF2B5EF4-FFF2-40B4-BE49-F238E27FC236}">
                <a16:creationId xmlns:a16="http://schemas.microsoft.com/office/drawing/2014/main" id="{DF7F6047-974C-4C6D-B522-B07173A618EE}"/>
              </a:ext>
            </a:extLst>
          </p:cNvPr>
          <p:cNvPicPr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790315" y="1957070"/>
            <a:ext cx="1929765" cy="3196590"/>
          </a:xfrm>
          <a:prstGeom prst="rect">
            <a:avLst/>
          </a:prstGeom>
          <a:noFill/>
          <a:ln w="0" cap="flat" cmpd="sng">
            <a:solidFill>
              <a:schemeClr val="tx1">
                <a:alpha val="100000"/>
              </a:schemeClr>
            </a:solidFill>
            <a:prstDash val="solid"/>
          </a:ln>
        </p:spPr>
      </p:pic>
      <p:pic>
        <p:nvPicPr>
          <p:cNvPr id="25" name="그림 130">
            <a:extLst>
              <a:ext uri="{FF2B5EF4-FFF2-40B4-BE49-F238E27FC236}">
                <a16:creationId xmlns:a16="http://schemas.microsoft.com/office/drawing/2014/main" id="{4E6F7041-BA0F-49DF-A408-5143F10C1F76}"/>
              </a:ext>
            </a:extLst>
          </p:cNvPr>
          <p:cNvPicPr>
            <a:picLocks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11925" y="1960880"/>
            <a:ext cx="1929765" cy="3196590"/>
          </a:xfrm>
          <a:prstGeom prst="rect">
            <a:avLst/>
          </a:prstGeom>
          <a:noFill/>
          <a:ln w="0" cap="flat" cmpd="sng">
            <a:solidFill>
              <a:schemeClr val="tx1">
                <a:alpha val="100000"/>
              </a:schemeClr>
            </a:solidFill>
            <a:prstDash val="solid"/>
          </a:ln>
        </p:spPr>
      </p:pic>
      <p:pic>
        <p:nvPicPr>
          <p:cNvPr id="26" name="그림 133">
            <a:extLst>
              <a:ext uri="{FF2B5EF4-FFF2-40B4-BE49-F238E27FC236}">
                <a16:creationId xmlns:a16="http://schemas.microsoft.com/office/drawing/2014/main" id="{E0A84CB8-E978-42D9-BB79-AB3721765B6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264650" y="1929130"/>
            <a:ext cx="1929765" cy="3196590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843A86D4-FB6A-4B63-83F1-3C77ADB6BE41}"/>
              </a:ext>
            </a:extLst>
          </p:cNvPr>
          <p:cNvSpPr/>
          <p:nvPr/>
        </p:nvSpPr>
        <p:spPr>
          <a:xfrm>
            <a:off x="3060700" y="-94615"/>
            <a:ext cx="6096000" cy="108648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4.</a:t>
            </a:r>
            <a:r>
              <a:rPr lang="ko-KR" altLang="en-US" sz="3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스토리보드</a:t>
            </a:r>
            <a:endParaRPr lang="en-US" altLang="ko-KR" sz="3000" kern="0" dirty="0">
              <a:solidFill>
                <a:prstClr val="black">
                  <a:lumMod val="75000"/>
                  <a:lumOff val="25000"/>
                </a:prstClr>
              </a:solidFill>
              <a:ea typeface="휴먼둥근헤드라인" panose="02030504000101010101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4-5) 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고객 매장 예약</a:t>
            </a:r>
          </a:p>
        </p:txBody>
      </p:sp>
    </p:spTree>
    <p:extLst>
      <p:ext uri="{BB962C8B-B14F-4D97-AF65-F5344CB8AC3E}">
        <p14:creationId xmlns:p14="http://schemas.microsoft.com/office/powerpoint/2010/main" val="24442786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555" y="2324100"/>
            <a:ext cx="7497445" cy="4533900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595" y="-61595"/>
            <a:ext cx="4572000" cy="4694555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83845" y="995045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Rect 0">
            <a:extLst>
              <a:ext uri="{FF2B5EF4-FFF2-40B4-BE49-F238E27FC236}">
                <a16:creationId xmlns:a16="http://schemas.microsoft.com/office/drawing/2014/main" id="{B40EEA6A-8577-485D-9A2F-F05038BC8673}"/>
              </a:ext>
            </a:extLst>
          </p:cNvPr>
          <p:cNvSpPr txBox="1">
            <a:spLocks/>
          </p:cNvSpPr>
          <p:nvPr/>
        </p:nvSpPr>
        <p:spPr>
          <a:xfrm>
            <a:off x="1760220" y="5862955"/>
            <a:ext cx="2541270" cy="6381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2000" spc="-180" dirty="0">
                <a:solidFill>
                  <a:srgbClr val="26272A"/>
                </a:solidFill>
                <a:latin typeface="레시피코리아 Medium" charset="0"/>
                <a:ea typeface="레시피코리아 Medium" charset="0"/>
                <a:cs typeface="나눔스퀘어 ExtraBold" charset="0"/>
              </a:rPr>
              <a:t>5. </a:t>
            </a:r>
            <a:r>
              <a:rPr lang="ko-KR" altLang="en-US" sz="2000" spc="-180" dirty="0">
                <a:solidFill>
                  <a:srgbClr val="26272A"/>
                </a:solidFill>
                <a:latin typeface="레시피코리아 Medium" charset="0"/>
                <a:ea typeface="레시피코리아 Medium" charset="0"/>
                <a:cs typeface="나눔스퀘어 ExtraBold" charset="0"/>
              </a:rPr>
              <a:t>예약 주문</a:t>
            </a:r>
            <a:endParaRPr lang="ko-KR" altLang="en-US" sz="2000" dirty="0">
              <a:solidFill>
                <a:srgbClr val="26272A"/>
              </a:solidFill>
              <a:latin typeface="레시피코리아 Medium" charset="0"/>
              <a:ea typeface="레시피코리아 Medium" charset="0"/>
              <a:cs typeface="나눔스퀘어 ExtraBold" charset="0"/>
            </a:endParaRPr>
          </a:p>
        </p:txBody>
      </p:sp>
      <p:sp>
        <p:nvSpPr>
          <p:cNvPr id="21" name="Rect 0">
            <a:extLst>
              <a:ext uri="{FF2B5EF4-FFF2-40B4-BE49-F238E27FC236}">
                <a16:creationId xmlns:a16="http://schemas.microsoft.com/office/drawing/2014/main" id="{44C5EF83-C804-4B3C-A5E2-E64AC82EB236}"/>
              </a:ext>
            </a:extLst>
          </p:cNvPr>
          <p:cNvSpPr txBox="1">
            <a:spLocks/>
          </p:cNvSpPr>
          <p:nvPr/>
        </p:nvSpPr>
        <p:spPr>
          <a:xfrm>
            <a:off x="5120005" y="5862955"/>
            <a:ext cx="2049780" cy="6381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2000" spc="-180" dirty="0">
                <a:solidFill>
                  <a:srgbClr val="26272A"/>
                </a:solidFill>
                <a:latin typeface="레시피코리아 Medium" charset="0"/>
                <a:ea typeface="레시피코리아 Medium" charset="0"/>
                <a:cs typeface="나눔스퀘어 ExtraBold" charset="0"/>
              </a:rPr>
              <a:t>6. </a:t>
            </a:r>
            <a:r>
              <a:rPr lang="ko-KR" altLang="en-US" sz="2000" spc="-180" dirty="0">
                <a:solidFill>
                  <a:srgbClr val="26272A"/>
                </a:solidFill>
                <a:latin typeface="레시피코리아 Medium" charset="0"/>
                <a:ea typeface="레시피코리아 Medium" charset="0"/>
                <a:cs typeface="나눔스퀘어 ExtraBold" charset="0"/>
              </a:rPr>
              <a:t>결제</a:t>
            </a:r>
            <a:endParaRPr lang="ko-KR" altLang="en-US" sz="2000" dirty="0">
              <a:solidFill>
                <a:srgbClr val="26272A"/>
              </a:solidFill>
              <a:latin typeface="레시피코리아 Medium" charset="0"/>
              <a:ea typeface="레시피코리아 Medium" charset="0"/>
              <a:cs typeface="나눔스퀘어 ExtraBold" charset="0"/>
            </a:endParaRPr>
          </a:p>
        </p:txBody>
      </p:sp>
      <p:sp>
        <p:nvSpPr>
          <p:cNvPr id="22" name="Rect 0">
            <a:extLst>
              <a:ext uri="{FF2B5EF4-FFF2-40B4-BE49-F238E27FC236}">
                <a16:creationId xmlns:a16="http://schemas.microsoft.com/office/drawing/2014/main" id="{BF20E61F-70C0-4D89-85A3-A6FD4A6B14D5}"/>
              </a:ext>
            </a:extLst>
          </p:cNvPr>
          <p:cNvSpPr txBox="1">
            <a:spLocks/>
          </p:cNvSpPr>
          <p:nvPr/>
        </p:nvSpPr>
        <p:spPr>
          <a:xfrm>
            <a:off x="8003540" y="5876925"/>
            <a:ext cx="2210435" cy="63817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ctr" latinLnBrk="0">
              <a:buFontTx/>
              <a:buNone/>
            </a:pPr>
            <a:r>
              <a:rPr lang="en-US" altLang="ko-KR" sz="2000" spc="-180" dirty="0">
                <a:solidFill>
                  <a:srgbClr val="26272A"/>
                </a:solidFill>
                <a:latin typeface="레시피코리아 Medium" charset="0"/>
                <a:ea typeface="레시피코리아 Medium" charset="0"/>
                <a:cs typeface="나눔스퀘어 ExtraBold" charset="0"/>
              </a:rPr>
              <a:t>7. </a:t>
            </a:r>
            <a:r>
              <a:rPr lang="ko-KR" altLang="en-US" sz="2000" spc="-180" dirty="0">
                <a:solidFill>
                  <a:srgbClr val="26272A"/>
                </a:solidFill>
                <a:latin typeface="레시피코리아 Medium" charset="0"/>
                <a:ea typeface="레시피코리아 Medium" charset="0"/>
                <a:cs typeface="나눔스퀘어 ExtraBold" charset="0"/>
              </a:rPr>
              <a:t>리뷰</a:t>
            </a:r>
            <a:endParaRPr lang="ko-KR" altLang="en-US" sz="2000" dirty="0">
              <a:solidFill>
                <a:srgbClr val="26272A"/>
              </a:solidFill>
              <a:latin typeface="레시피코리아 Medium" charset="0"/>
              <a:ea typeface="레시피코리아 Medium" charset="0"/>
              <a:cs typeface="나눔스퀘어 ExtraBold" charset="0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C7DFAD06-38E8-4A82-9E8B-6205B64C5AD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95" y="1405255"/>
            <a:ext cx="4694555" cy="4457700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687986F-7989-4C66-833A-0F30D768A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5230" y="1405255"/>
            <a:ext cx="4694555" cy="4457700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956C281F-3280-4598-9A81-B65324CDFD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1955" y="1405255"/>
            <a:ext cx="4694555" cy="4457700"/>
          </a:xfrm>
          <a:prstGeom prst="rect">
            <a:avLst/>
          </a:prstGeom>
        </p:spPr>
      </p:pic>
      <p:pic>
        <p:nvPicPr>
          <p:cNvPr id="31" name="그림 137">
            <a:extLst>
              <a:ext uri="{FF2B5EF4-FFF2-40B4-BE49-F238E27FC236}">
                <a16:creationId xmlns:a16="http://schemas.microsoft.com/office/drawing/2014/main" id="{99F90C62-1B07-41B3-BB52-7C62E29CC639}"/>
              </a:ext>
            </a:extLst>
          </p:cNvPr>
          <p:cNvPicPr>
            <a:picLocks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4385" y="1934845"/>
            <a:ext cx="1986915" cy="3180080"/>
          </a:xfrm>
          <a:prstGeom prst="rect">
            <a:avLst/>
          </a:prstGeom>
          <a:noFill/>
          <a:ln w="0" cap="flat" cmpd="sng">
            <a:solidFill>
              <a:schemeClr val="tx1">
                <a:alpha val="100000"/>
              </a:schemeClr>
            </a:solidFill>
            <a:prstDash val="solid"/>
          </a:ln>
        </p:spPr>
      </p:pic>
      <p:pic>
        <p:nvPicPr>
          <p:cNvPr id="32" name="그림 139">
            <a:extLst>
              <a:ext uri="{FF2B5EF4-FFF2-40B4-BE49-F238E27FC236}">
                <a16:creationId xmlns:a16="http://schemas.microsoft.com/office/drawing/2014/main" id="{4F408034-3B04-41E4-A68C-E7B0ED3D6A7C}"/>
              </a:ext>
            </a:extLst>
          </p:cNvPr>
          <p:cNvPicPr>
            <a:picLocks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20005" y="1914525"/>
            <a:ext cx="1964055" cy="3200400"/>
          </a:xfrm>
          <a:prstGeom prst="rect">
            <a:avLst/>
          </a:prstGeom>
          <a:noFill/>
          <a:ln w="0" cap="flat" cmpd="sng">
            <a:solidFill>
              <a:schemeClr val="tx1">
                <a:alpha val="100000"/>
              </a:schemeClr>
            </a:solidFill>
            <a:prstDash val="solid"/>
          </a:ln>
        </p:spPr>
      </p:pic>
      <p:pic>
        <p:nvPicPr>
          <p:cNvPr id="33" name="그림 142">
            <a:extLst>
              <a:ext uri="{FF2B5EF4-FFF2-40B4-BE49-F238E27FC236}">
                <a16:creationId xmlns:a16="http://schemas.microsoft.com/office/drawing/2014/main" id="{C59C8339-5710-4621-BD88-F39CD0572B2A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27365" y="1934845"/>
            <a:ext cx="1946910" cy="3180080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A055D068-C710-460D-B9CD-9FA71DA1BA61}"/>
              </a:ext>
            </a:extLst>
          </p:cNvPr>
          <p:cNvSpPr/>
          <p:nvPr/>
        </p:nvSpPr>
        <p:spPr>
          <a:xfrm>
            <a:off x="3060700" y="-94615"/>
            <a:ext cx="6096000" cy="108648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4.</a:t>
            </a:r>
            <a:r>
              <a:rPr lang="ko-KR" altLang="en-US" sz="3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스토리보드</a:t>
            </a:r>
            <a:endParaRPr lang="en-US" altLang="ko-KR" sz="3000" kern="0" dirty="0">
              <a:solidFill>
                <a:prstClr val="black">
                  <a:lumMod val="75000"/>
                  <a:lumOff val="25000"/>
                </a:prstClr>
              </a:solidFill>
              <a:ea typeface="휴먼둥근헤드라인" panose="02030504000101010101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4-5) 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고객 매장 예약</a:t>
            </a:r>
          </a:p>
        </p:txBody>
      </p:sp>
    </p:spTree>
    <p:extLst>
      <p:ext uri="{BB962C8B-B14F-4D97-AF65-F5344CB8AC3E}">
        <p14:creationId xmlns:p14="http://schemas.microsoft.com/office/powerpoint/2010/main" val="83651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8795A16-3AB0-4F97-861F-DE625000EA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1" cy="6852815"/>
          </a:xfrm>
          <a:prstGeom prst="rect">
            <a:avLst/>
          </a:prstGeom>
          <a:solidFill>
            <a:schemeClr val="tx1">
              <a:alpha val="60000"/>
            </a:schemeClr>
          </a:solidFill>
          <a:effectLst>
            <a:reflection endPos="0" dist="50800" dir="5400000" sy="-100000" algn="bl" rotWithShape="0"/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CF170BF-5BCF-4A35-AFC3-2B0E19C6DAE7}"/>
              </a:ext>
            </a:extLst>
          </p:cNvPr>
          <p:cNvSpPr/>
          <p:nvPr/>
        </p:nvSpPr>
        <p:spPr>
          <a:xfrm>
            <a:off x="0" y="0"/>
            <a:ext cx="12192000" cy="6852815"/>
          </a:xfrm>
          <a:prstGeom prst="rect">
            <a:avLst/>
          </a:prstGeom>
          <a:solidFill>
            <a:schemeClr val="tx1">
              <a:alpha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 0">
            <a:extLst>
              <a:ext uri="{FF2B5EF4-FFF2-40B4-BE49-F238E27FC236}">
                <a16:creationId xmlns:a16="http://schemas.microsoft.com/office/drawing/2014/main" id="{E47D11EF-F1C0-4D60-849D-B780BB6C24E8}"/>
              </a:ext>
            </a:extLst>
          </p:cNvPr>
          <p:cNvSpPr txBox="1">
            <a:spLocks/>
          </p:cNvSpPr>
          <p:nvPr/>
        </p:nvSpPr>
        <p:spPr>
          <a:xfrm>
            <a:off x="1371243" y="2218952"/>
            <a:ext cx="3712845" cy="5258435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noAutofit/>
          </a:bodyPr>
          <a:lstStyle/>
          <a:p>
            <a:pPr algn="just" latinLnBrk="0"/>
            <a:r>
              <a:rPr lang="ko-KR" altLang="en-US" sz="2000" spc="-80" dirty="0">
                <a:solidFill>
                  <a:schemeClr val="bg1"/>
                </a:solidFill>
                <a:latin typeface="레시피코리아 Medium" charset="0"/>
                <a:ea typeface="레시피코리아 Medium" charset="0"/>
                <a:cs typeface="에스코어 드림 4 Regular" charset="0"/>
              </a:rPr>
              <a:t>소개</a:t>
            </a:r>
            <a:endParaRPr lang="en-US" altLang="ko-KR" sz="2000" spc="-80" dirty="0">
              <a:solidFill>
                <a:schemeClr val="bg1"/>
              </a:solidFill>
              <a:latin typeface="레시피코리아 Medium" charset="0"/>
              <a:ea typeface="레시피코리아 Medium" charset="0"/>
              <a:cs typeface="에스코어 드림 4 Regular" charset="0"/>
            </a:endParaRPr>
          </a:p>
          <a:p>
            <a:pPr algn="just" latinLnBrk="0"/>
            <a:endParaRPr lang="en-US" altLang="ko-KR" sz="2000" spc="-80" dirty="0">
              <a:solidFill>
                <a:schemeClr val="bg1"/>
              </a:solidFill>
              <a:latin typeface="레시피코리아 Medium" charset="0"/>
              <a:ea typeface="레시피코리아 Medium" charset="0"/>
              <a:cs typeface="에스코어 드림 4 Regular" charset="0"/>
            </a:endParaRPr>
          </a:p>
          <a:p>
            <a:pPr algn="just" latinLnBrk="0"/>
            <a:r>
              <a:rPr lang="en-US" altLang="ko-KR" sz="2000" spc="-80" dirty="0">
                <a:solidFill>
                  <a:schemeClr val="bg1"/>
                </a:solidFill>
                <a:latin typeface="레시피코리아 Medium" charset="0"/>
                <a:ea typeface="레시피코리아 Medium" charset="0"/>
                <a:cs typeface="에스코어 드림 4 Regular" charset="0"/>
              </a:rPr>
              <a:t>1.  </a:t>
            </a:r>
            <a:r>
              <a:rPr lang="ko-KR" sz="2000" spc="-80" dirty="0">
                <a:solidFill>
                  <a:schemeClr val="bg1"/>
                </a:solidFill>
                <a:latin typeface="레시피코리아 Medium" charset="0"/>
                <a:ea typeface="레시피코리아 Medium" charset="0"/>
                <a:cs typeface="에스코어 드림 4 Regular" charset="0"/>
              </a:rPr>
              <a:t>프로젝트 개요</a:t>
            </a:r>
            <a:endParaRPr lang="en-US" altLang="ko-KR" sz="2000" spc="-80" dirty="0">
              <a:solidFill>
                <a:schemeClr val="bg1"/>
              </a:solidFill>
              <a:latin typeface="레시피코리아 Medium" charset="0"/>
              <a:ea typeface="레시피코리아 Medium" charset="0"/>
              <a:cs typeface="에스코어 드림 4 Regular" charset="0"/>
            </a:endParaRPr>
          </a:p>
          <a:p>
            <a:pPr marL="0" indent="0" algn="just" latinLnBrk="0">
              <a:buFontTx/>
              <a:buNone/>
            </a:pPr>
            <a:r>
              <a:rPr lang="en-US" sz="2000" spc="-80" dirty="0">
                <a:solidFill>
                  <a:schemeClr val="bg1"/>
                </a:solidFill>
                <a:latin typeface="레시피코리아 Medium" charset="0"/>
                <a:ea typeface="레시피코리아 Medium" charset="0"/>
                <a:cs typeface="에스코어 드림 6 Bold" charset="0"/>
              </a:rPr>
              <a:t>2.</a:t>
            </a:r>
            <a:r>
              <a:rPr lang="en-US" sz="2000" spc="-80" dirty="0">
                <a:solidFill>
                  <a:schemeClr val="bg1"/>
                </a:solidFill>
                <a:latin typeface="레시피코리아 Medium" charset="0"/>
                <a:ea typeface="레시피코리아 Medium" charset="0"/>
                <a:cs typeface="에스코어 드림 4 Regular" charset="0"/>
              </a:rPr>
              <a:t>  </a:t>
            </a:r>
            <a:r>
              <a:rPr lang="ko-KR" sz="2000" spc="-80" dirty="0">
                <a:solidFill>
                  <a:schemeClr val="bg1"/>
                </a:solidFill>
                <a:latin typeface="레시피코리아 Medium" charset="0"/>
                <a:ea typeface="레시피코리아 Medium" charset="0"/>
                <a:cs typeface="에스코어 드림 4 Regular" charset="0"/>
              </a:rPr>
              <a:t>업무기능도</a:t>
            </a:r>
            <a:endParaRPr lang="ko-KR" altLang="en-US" sz="2000" dirty="0">
              <a:solidFill>
                <a:schemeClr val="bg1"/>
              </a:solidFill>
              <a:latin typeface="레시피코리아 Medium" charset="0"/>
              <a:ea typeface="레시피코리아 Medium" charset="0"/>
              <a:cs typeface="에스코어 드림 4 Regular" charset="0"/>
            </a:endParaRPr>
          </a:p>
          <a:p>
            <a:pPr marL="0" indent="0" algn="just" latinLnBrk="0">
              <a:buFontTx/>
              <a:buNone/>
            </a:pPr>
            <a:r>
              <a:rPr lang="ko-KR" sz="2000" spc="-80" dirty="0">
                <a:solidFill>
                  <a:schemeClr val="bg1"/>
                </a:solidFill>
                <a:latin typeface="레시피코리아 Medium" charset="0"/>
                <a:ea typeface="레시피코리아 Medium" charset="0"/>
                <a:cs typeface="에스코어 드림 6 Bold" charset="0"/>
              </a:rPr>
              <a:t>3</a:t>
            </a:r>
            <a:r>
              <a:rPr lang="en-US" sz="2000" spc="-80" dirty="0">
                <a:solidFill>
                  <a:schemeClr val="bg1"/>
                </a:solidFill>
                <a:latin typeface="레시피코리아 Medium" charset="0"/>
                <a:ea typeface="레시피코리아 Medium" charset="0"/>
                <a:cs typeface="에스코어 드림 6 Bold" charset="0"/>
              </a:rPr>
              <a:t>.</a:t>
            </a:r>
            <a:r>
              <a:rPr lang="en-US" sz="2000" spc="-80" dirty="0">
                <a:solidFill>
                  <a:schemeClr val="bg1"/>
                </a:solidFill>
                <a:latin typeface="레시피코리아 Medium" charset="0"/>
                <a:ea typeface="레시피코리아 Medium" charset="0"/>
                <a:cs typeface="에스코어 드림 4 Regular" charset="0"/>
              </a:rPr>
              <a:t>  </a:t>
            </a:r>
            <a:r>
              <a:rPr lang="ko-KR" sz="2000" spc="-80" dirty="0">
                <a:solidFill>
                  <a:schemeClr val="bg1"/>
                </a:solidFill>
                <a:latin typeface="레시피코리아 Medium" charset="0"/>
                <a:ea typeface="레시피코리아 Medium" charset="0"/>
                <a:cs typeface="에스코어 드림 4 Regular" charset="0"/>
              </a:rPr>
              <a:t>업무흐름도</a:t>
            </a:r>
            <a:endParaRPr lang="en-US" altLang="ko-KR" sz="2000" spc="-80" dirty="0">
              <a:solidFill>
                <a:schemeClr val="bg1"/>
              </a:solidFill>
              <a:latin typeface="레시피코리아 Medium" charset="0"/>
              <a:ea typeface="레시피코리아 Medium" charset="0"/>
              <a:cs typeface="에스코어 드림 6 Bold" charset="0"/>
            </a:endParaRPr>
          </a:p>
          <a:p>
            <a:pPr marL="0" indent="0" algn="just" latinLnBrk="0">
              <a:buFontTx/>
              <a:buNone/>
            </a:pPr>
            <a:r>
              <a:rPr lang="ko-KR" sz="2000" spc="-80" dirty="0">
                <a:solidFill>
                  <a:schemeClr val="bg1"/>
                </a:solidFill>
                <a:latin typeface="레시피코리아 Medium" charset="0"/>
                <a:ea typeface="레시피코리아 Medium" charset="0"/>
                <a:cs typeface="에스코어 드림 6 Bold" charset="0"/>
              </a:rPr>
              <a:t>4</a:t>
            </a:r>
            <a:r>
              <a:rPr lang="en-US" sz="2000" spc="-80" dirty="0">
                <a:solidFill>
                  <a:schemeClr val="bg1"/>
                </a:solidFill>
                <a:latin typeface="레시피코리아 Medium" charset="0"/>
                <a:ea typeface="레시피코리아 Medium" charset="0"/>
                <a:cs typeface="에스코어 드림 6 Bold" charset="0"/>
              </a:rPr>
              <a:t>.</a:t>
            </a:r>
            <a:r>
              <a:rPr lang="en-US" sz="2000" spc="-80" dirty="0">
                <a:solidFill>
                  <a:schemeClr val="bg1"/>
                </a:solidFill>
                <a:latin typeface="레시피코리아 Medium" charset="0"/>
                <a:ea typeface="레시피코리아 Medium" charset="0"/>
                <a:cs typeface="에스코어 드림 4 Regular" charset="0"/>
              </a:rPr>
              <a:t>  </a:t>
            </a:r>
            <a:r>
              <a:rPr lang="ko-KR" sz="2000" spc="-80" dirty="0">
                <a:solidFill>
                  <a:schemeClr val="bg1"/>
                </a:solidFill>
                <a:latin typeface="레시피코리아 Medium" charset="0"/>
                <a:ea typeface="레시피코리아 Medium" charset="0"/>
                <a:cs typeface="에스코어 드림 4 Regular" charset="0"/>
              </a:rPr>
              <a:t>스토리보드</a:t>
            </a:r>
            <a:endParaRPr lang="en-US" altLang="ko-KR" sz="2000" spc="-80" dirty="0">
              <a:solidFill>
                <a:schemeClr val="bg1"/>
              </a:solidFill>
              <a:latin typeface="레시피코리아 Medium" charset="0"/>
              <a:ea typeface="레시피코리아 Medium" charset="0"/>
              <a:cs typeface="에스코어 드림 4 Regular" charset="0"/>
            </a:endParaRPr>
          </a:p>
          <a:p>
            <a:pPr marL="0" indent="0" algn="just" latinLnBrk="0">
              <a:buFontTx/>
              <a:buNone/>
            </a:pPr>
            <a:r>
              <a:rPr lang="ko-KR" altLang="ko-KR" sz="2000" spc="-80" dirty="0">
                <a:solidFill>
                  <a:schemeClr val="bg1"/>
                </a:solidFill>
                <a:latin typeface="레시피코리아 Medium" charset="0"/>
                <a:ea typeface="레시피코리아 Medium" charset="0"/>
                <a:cs typeface="에스코어 드림 6 Bold" charset="0"/>
              </a:rPr>
              <a:t>5</a:t>
            </a:r>
            <a:r>
              <a:rPr lang="en-US" altLang="ko-KR" sz="2000" spc="-80" dirty="0">
                <a:solidFill>
                  <a:schemeClr val="bg1"/>
                </a:solidFill>
                <a:latin typeface="레시피코리아 Medium" charset="0"/>
                <a:ea typeface="레시피코리아 Medium" charset="0"/>
                <a:cs typeface="에스코어 드림 6 Bold" charset="0"/>
              </a:rPr>
              <a:t>.</a:t>
            </a:r>
            <a:r>
              <a:rPr lang="en-US" altLang="ko-KR" sz="2000" spc="-80" dirty="0">
                <a:solidFill>
                  <a:schemeClr val="bg1"/>
                </a:solidFill>
                <a:latin typeface="레시피코리아 Medium" charset="0"/>
                <a:ea typeface="레시피코리아 Medium" charset="0"/>
                <a:cs typeface="에스코어 드림 4 Regular" charset="0"/>
              </a:rPr>
              <a:t>  </a:t>
            </a:r>
            <a:r>
              <a:rPr lang="ko-KR" altLang="ko-KR" sz="2000" spc="-80" dirty="0">
                <a:solidFill>
                  <a:schemeClr val="bg1"/>
                </a:solidFill>
                <a:latin typeface="레시피코리아 Medium" charset="0"/>
                <a:ea typeface="레시피코리아 Medium" charset="0"/>
                <a:cs typeface="에스코어 드림 4 Regular" charset="0"/>
              </a:rPr>
              <a:t>업무 문서 리스트</a:t>
            </a:r>
            <a:endParaRPr lang="ko-KR" altLang="en-US" sz="2000" dirty="0">
              <a:solidFill>
                <a:schemeClr val="bg1"/>
              </a:solidFill>
              <a:latin typeface="레시피코리아 Medium" charset="0"/>
              <a:ea typeface="레시피코리아 Medium" charset="0"/>
              <a:cs typeface="에스코어 드림 4 Regular" charset="0"/>
            </a:endParaRPr>
          </a:p>
          <a:p>
            <a:pPr marL="0" indent="0" algn="just" latinLnBrk="0">
              <a:buFontTx/>
              <a:buNone/>
            </a:pPr>
            <a:r>
              <a:rPr lang="ko-KR" altLang="ko-KR" sz="2000" spc="-80" dirty="0">
                <a:solidFill>
                  <a:schemeClr val="bg1"/>
                </a:solidFill>
                <a:latin typeface="레시피코리아 Medium" charset="0"/>
                <a:ea typeface="레시피코리아 Medium" charset="0"/>
                <a:cs typeface="에스코어 드림 6 Bold" charset="0"/>
              </a:rPr>
              <a:t>6</a:t>
            </a:r>
            <a:r>
              <a:rPr lang="en-US" altLang="ko-KR" sz="2000" spc="-80" dirty="0">
                <a:solidFill>
                  <a:schemeClr val="bg1"/>
                </a:solidFill>
                <a:latin typeface="레시피코리아 Medium" charset="0"/>
                <a:ea typeface="레시피코리아 Medium" charset="0"/>
                <a:cs typeface="에스코어 드림 6 Bold" charset="0"/>
              </a:rPr>
              <a:t>.</a:t>
            </a:r>
            <a:r>
              <a:rPr lang="en-US" altLang="ko-KR" sz="2000" spc="-80" dirty="0">
                <a:solidFill>
                  <a:schemeClr val="bg1"/>
                </a:solidFill>
                <a:latin typeface="레시피코리아 Medium" charset="0"/>
                <a:ea typeface="레시피코리아 Medium" charset="0"/>
                <a:cs typeface="에스코어 드림 4 Regular" charset="0"/>
              </a:rPr>
              <a:t>  </a:t>
            </a:r>
            <a:r>
              <a:rPr lang="ko-KR" altLang="ko-KR" sz="2000" spc="-80" dirty="0">
                <a:solidFill>
                  <a:schemeClr val="bg1"/>
                </a:solidFill>
                <a:latin typeface="레시피코리아 Medium" charset="0"/>
                <a:ea typeface="레시피코리아 Medium" charset="0"/>
                <a:cs typeface="에스코어 드림 4 Regular" charset="0"/>
              </a:rPr>
              <a:t>엔티티 정의서</a:t>
            </a:r>
            <a:endParaRPr lang="ko-KR" altLang="en-US" sz="2000" dirty="0">
              <a:solidFill>
                <a:schemeClr val="bg1"/>
              </a:solidFill>
              <a:latin typeface="레시피코리아 Medium" charset="0"/>
              <a:ea typeface="레시피코리아 Medium" charset="0"/>
              <a:cs typeface="에스코어 드림 4 Regular" charset="0"/>
            </a:endParaRPr>
          </a:p>
          <a:p>
            <a:pPr marL="0" indent="0" algn="just" latinLnBrk="0">
              <a:buFontTx/>
              <a:buNone/>
            </a:pPr>
            <a:r>
              <a:rPr lang="ko-KR" altLang="ko-KR" sz="2000" spc="-80" dirty="0">
                <a:solidFill>
                  <a:schemeClr val="bg1"/>
                </a:solidFill>
                <a:latin typeface="레시피코리아 Medium" charset="0"/>
                <a:ea typeface="레시피코리아 Medium" charset="0"/>
                <a:cs typeface="에스코어 드림 6 Bold" charset="0"/>
              </a:rPr>
              <a:t>7</a:t>
            </a:r>
            <a:r>
              <a:rPr lang="en-US" altLang="ko-KR" sz="2000" spc="-80" dirty="0">
                <a:solidFill>
                  <a:schemeClr val="bg1"/>
                </a:solidFill>
                <a:latin typeface="레시피코리아 Medium" charset="0"/>
                <a:ea typeface="레시피코리아 Medium" charset="0"/>
                <a:cs typeface="에스코어 드림 6 Bold" charset="0"/>
              </a:rPr>
              <a:t>.</a:t>
            </a:r>
            <a:r>
              <a:rPr lang="en-US" altLang="ko-KR" sz="2000" spc="-80" dirty="0">
                <a:solidFill>
                  <a:schemeClr val="bg1"/>
                </a:solidFill>
                <a:latin typeface="레시피코리아 Medium" charset="0"/>
                <a:ea typeface="레시피코리아 Medium" charset="0"/>
                <a:cs typeface="에스코어 드림 4 Regular" charset="0"/>
              </a:rPr>
              <a:t>  </a:t>
            </a:r>
            <a:r>
              <a:rPr lang="ko-KR" altLang="ko-KR" sz="2000" spc="-80" dirty="0">
                <a:solidFill>
                  <a:schemeClr val="bg1"/>
                </a:solidFill>
                <a:latin typeface="레시피코리아 Medium" charset="0"/>
                <a:ea typeface="레시피코리아 Medium" charset="0"/>
                <a:cs typeface="에스코어 드림 4 Regular" charset="0"/>
              </a:rPr>
              <a:t>논</a:t>
            </a:r>
            <a:r>
              <a:rPr lang="ko-KR" altLang="en-US" sz="2000" spc="-80" dirty="0">
                <a:solidFill>
                  <a:schemeClr val="bg1"/>
                </a:solidFill>
                <a:latin typeface="레시피코리아 Medium" charset="0"/>
                <a:ea typeface="레시피코리아 Medium" charset="0"/>
                <a:cs typeface="에스코어 드림 4 Regular" charset="0"/>
              </a:rPr>
              <a:t>리적</a:t>
            </a:r>
            <a:r>
              <a:rPr lang="en-US" altLang="ko-KR" sz="2000" spc="-80" dirty="0">
                <a:solidFill>
                  <a:schemeClr val="bg1"/>
                </a:solidFill>
                <a:latin typeface="레시피코리아 Medium" charset="0"/>
                <a:ea typeface="레시피코리아 Medium" charset="0"/>
                <a:cs typeface="에스코어 드림 4 Regular" charset="0"/>
              </a:rPr>
              <a:t>/</a:t>
            </a:r>
            <a:r>
              <a:rPr lang="ko-KR" altLang="ko-KR" sz="2000" spc="-80" dirty="0">
                <a:solidFill>
                  <a:schemeClr val="bg1"/>
                </a:solidFill>
                <a:latin typeface="레시피코리아 Medium" charset="0"/>
                <a:ea typeface="레시피코리아 Medium" charset="0"/>
                <a:cs typeface="에스코어 드림 4 Regular" charset="0"/>
              </a:rPr>
              <a:t>물리적 데이터 모델</a:t>
            </a:r>
            <a:endParaRPr lang="ko-KR" altLang="en-US" sz="2000" dirty="0">
              <a:solidFill>
                <a:schemeClr val="bg1"/>
              </a:solidFill>
              <a:latin typeface="레시피코리아 Medium" charset="0"/>
              <a:ea typeface="레시피코리아 Medium" charset="0"/>
              <a:cs typeface="에스코어 드림 4 Regular" charset="0"/>
            </a:endParaRPr>
          </a:p>
          <a:p>
            <a:pPr marL="0" indent="0" algn="just" latinLnBrk="0">
              <a:buFontTx/>
              <a:buNone/>
            </a:pPr>
            <a:r>
              <a:rPr lang="ko-KR" altLang="ko-KR" sz="2000" spc="-80" dirty="0">
                <a:solidFill>
                  <a:schemeClr val="bg1"/>
                </a:solidFill>
                <a:latin typeface="레시피코리아 Medium" charset="0"/>
                <a:ea typeface="레시피코리아 Medium" charset="0"/>
                <a:cs typeface="에스코어 드림 6 Bold" charset="0"/>
              </a:rPr>
              <a:t>8</a:t>
            </a:r>
            <a:r>
              <a:rPr lang="en-US" altLang="ko-KR" sz="2000" spc="-80" dirty="0">
                <a:solidFill>
                  <a:schemeClr val="bg1"/>
                </a:solidFill>
                <a:latin typeface="레시피코리아 Medium" charset="0"/>
                <a:ea typeface="레시피코리아 Medium" charset="0"/>
                <a:cs typeface="에스코어 드림 6 Bold" charset="0"/>
              </a:rPr>
              <a:t>.</a:t>
            </a:r>
            <a:r>
              <a:rPr lang="en-US" altLang="ko-KR" sz="2000" spc="-80" dirty="0">
                <a:solidFill>
                  <a:schemeClr val="bg1"/>
                </a:solidFill>
                <a:latin typeface="레시피코리아 Medium" charset="0"/>
                <a:ea typeface="레시피코리아 Medium" charset="0"/>
                <a:cs typeface="에스코어 드림 4 Regular" charset="0"/>
              </a:rPr>
              <a:t>  </a:t>
            </a:r>
            <a:r>
              <a:rPr lang="ko-KR" altLang="en-US" sz="2000" spc="-80" dirty="0">
                <a:solidFill>
                  <a:schemeClr val="bg1"/>
                </a:solidFill>
                <a:latin typeface="레시피코리아 Medium" charset="0"/>
                <a:ea typeface="레시피코리아 Medium" charset="0"/>
                <a:cs typeface="에스코어 드림 4 Regular" charset="0"/>
              </a:rPr>
              <a:t>개발</a:t>
            </a:r>
            <a:endParaRPr lang="en-US" altLang="ko-KR" sz="2000" spc="-80" dirty="0">
              <a:solidFill>
                <a:schemeClr val="bg1"/>
              </a:solidFill>
              <a:latin typeface="레시피코리아 Medium" charset="0"/>
              <a:ea typeface="레시피코리아 Medium" charset="0"/>
              <a:cs typeface="에스코어 드림 4 Regular" charset="0"/>
            </a:endParaRPr>
          </a:p>
          <a:p>
            <a:pPr algn="just" latinLnBrk="0"/>
            <a:r>
              <a:rPr lang="en-US" altLang="ko-KR" sz="2000" spc="-80" dirty="0">
                <a:solidFill>
                  <a:schemeClr val="bg1"/>
                </a:solidFill>
                <a:latin typeface="레시피코리아 Medium" charset="0"/>
                <a:ea typeface="레시피코리아 Medium" charset="0"/>
                <a:cs typeface="에스코어 드림 4 Regular" charset="0"/>
              </a:rPr>
              <a:t>9.  </a:t>
            </a:r>
            <a:r>
              <a:rPr lang="ko-KR" altLang="ko-KR" sz="2000" spc="-80" dirty="0">
                <a:solidFill>
                  <a:schemeClr val="bg1"/>
                </a:solidFill>
                <a:latin typeface="레시피코리아 Medium" charset="0"/>
                <a:ea typeface="레시피코리아 Medium" charset="0"/>
                <a:cs typeface="에스코어 드림 4 Regular" charset="0"/>
              </a:rPr>
              <a:t>Q&amp;A</a:t>
            </a:r>
            <a:endParaRPr lang="ko-KR" altLang="en-US" sz="2000" dirty="0">
              <a:solidFill>
                <a:schemeClr val="bg1"/>
              </a:solidFill>
              <a:latin typeface="레시피코리아 Medium" charset="0"/>
              <a:ea typeface="레시피코리아 Medium" charset="0"/>
              <a:cs typeface="에스코어 드림 4 Regular" charset="0"/>
            </a:endParaRPr>
          </a:p>
          <a:p>
            <a:pPr marL="0" indent="0" algn="just" latinLnBrk="0">
              <a:buFontTx/>
              <a:buNone/>
            </a:pPr>
            <a:endParaRPr lang="ko-KR" altLang="en-US" sz="2000" dirty="0">
              <a:solidFill>
                <a:schemeClr val="bg1"/>
              </a:solidFill>
              <a:latin typeface="레시피코리아 Medium" charset="0"/>
              <a:ea typeface="레시피코리아 Medium" charset="0"/>
              <a:cs typeface="에스코어 드림 4 Regular" charset="0"/>
            </a:endParaRPr>
          </a:p>
          <a:p>
            <a:pPr marL="0" indent="0" algn="just" latinLnBrk="0">
              <a:buFontTx/>
              <a:buNone/>
            </a:pPr>
            <a:endParaRPr lang="en-US" altLang="ko-KR" sz="2000" spc="-80" dirty="0">
              <a:solidFill>
                <a:schemeClr val="bg1"/>
              </a:solidFill>
              <a:latin typeface="레시피코리아 Medium" charset="0"/>
              <a:ea typeface="레시피코리아 Medium" charset="0"/>
              <a:cs typeface="에스코어 드림 4 Regular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9CFF52-835A-4A4B-A8E8-4B6C8CB64399}"/>
              </a:ext>
            </a:extLst>
          </p:cNvPr>
          <p:cNvSpPr txBox="1"/>
          <p:nvPr/>
        </p:nvSpPr>
        <p:spPr>
          <a:xfrm>
            <a:off x="1371243" y="588951"/>
            <a:ext cx="363259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rgbClr val="FF0000"/>
                </a:solidFill>
              </a:rPr>
              <a:t>CONTENTS</a:t>
            </a:r>
            <a:endParaRPr lang="ko-KR" altLang="en-US" sz="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580158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555" y="2324100"/>
            <a:ext cx="7497445" cy="4533900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595" y="-61595"/>
            <a:ext cx="4572000" cy="4694555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1003300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9" name="표 170">
            <a:extLst>
              <a:ext uri="{FF2B5EF4-FFF2-40B4-BE49-F238E27FC236}">
                <a16:creationId xmlns:a16="http://schemas.microsoft.com/office/drawing/2014/main" id="{48E9D49C-A72E-4E92-B986-108D6A4C52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143246"/>
              </p:ext>
            </p:extLst>
          </p:nvPr>
        </p:nvGraphicFramePr>
        <p:xfrm>
          <a:off x="1872115" y="1741669"/>
          <a:ext cx="8473169" cy="3799841"/>
        </p:xfrm>
        <a:graphic>
          <a:graphicData uri="http://schemas.openxmlformats.org/drawingml/2006/table">
            <a:tbl>
              <a:tblPr firstRow="1" firstCol="1" bandRow="1">
                <a:tableStyleId>{00000000-0000-0000-0000-000000000000}</a:tableStyleId>
              </a:tblPr>
              <a:tblGrid>
                <a:gridCol w="791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8367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84488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7900">
                <a:tc>
                  <a:txBody>
                    <a:bodyPr/>
                    <a:lstStyle/>
                    <a:p>
                      <a:pPr marL="0" indent="0" algn="ctr" defTabSz="508000" latinLnBrk="1"/>
                      <a:r>
                        <a:rPr sz="2400" kern="10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No.</a:t>
                      </a:r>
                      <a:endParaRPr lang="ko-KR" altLang="en-US" sz="2400" kern="10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10795" marR="1079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/>
                      <a:r>
                        <a:rPr sz="2400" b="1" kern="100" dirty="0" err="1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문서명</a:t>
                      </a:r>
                      <a:endParaRPr lang="ko-KR" altLang="en-US" sz="2400" b="1" kern="100" dirty="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10795" marR="1079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/>
                      <a:r>
                        <a:rPr sz="2400" b="1" kern="100" dirty="0" err="1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관련업무</a:t>
                      </a:r>
                      <a:endParaRPr lang="ko-KR" altLang="en-US" sz="2400" b="1" kern="100" dirty="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10795" marR="1079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900">
                <a:tc>
                  <a:txBody>
                    <a:bodyPr/>
                    <a:lstStyle/>
                    <a:p>
                      <a:pPr marL="0" indent="0" algn="ctr" defTabSz="508000" latinLnBrk="1"/>
                      <a:r>
                        <a:rPr sz="2400" kern="100" dirty="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1</a:t>
                      </a:r>
                      <a:endParaRPr lang="ko-KR" altLang="en-US" sz="2400" kern="100" dirty="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10795" marR="1079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/>
                      <a:r>
                        <a:rPr sz="2000" kern="100" dirty="0" err="1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회원</a:t>
                      </a:r>
                      <a:r>
                        <a:rPr sz="2000" kern="100" dirty="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 </a:t>
                      </a:r>
                      <a:r>
                        <a:rPr sz="2000" kern="100" dirty="0" err="1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목록</a:t>
                      </a:r>
                      <a:endParaRPr lang="ko-KR" altLang="en-US" sz="2000" kern="100" dirty="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10795" marR="1079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/>
                      <a:r>
                        <a:rPr sz="2000" kern="100" dirty="0" err="1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회원</a:t>
                      </a:r>
                      <a:r>
                        <a:rPr sz="2000" kern="100" dirty="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 </a:t>
                      </a:r>
                      <a:r>
                        <a:rPr sz="2000" kern="100" dirty="0" err="1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관리</a:t>
                      </a:r>
                      <a:endParaRPr lang="ko-KR" altLang="en-US" sz="2000" kern="100" dirty="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10795" marR="1079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900">
                <a:tc>
                  <a:txBody>
                    <a:bodyPr/>
                    <a:lstStyle/>
                    <a:p>
                      <a:pPr marL="0" indent="0" algn="ctr" defTabSz="508000" latinLnBrk="1"/>
                      <a:r>
                        <a:rPr sz="2400" kern="100" dirty="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2</a:t>
                      </a:r>
                      <a:endParaRPr lang="ko-KR" altLang="en-US" sz="2400" kern="100" dirty="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10795" marR="1079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/>
                      <a:r>
                        <a:rPr sz="2000" kern="100" dirty="0" err="1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매장</a:t>
                      </a:r>
                      <a:r>
                        <a:rPr sz="2000" kern="100" dirty="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 </a:t>
                      </a:r>
                      <a:r>
                        <a:rPr sz="2000" kern="100" dirty="0" err="1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목록</a:t>
                      </a:r>
                      <a:endParaRPr lang="ko-KR" altLang="en-US" sz="2000" kern="100" dirty="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10795" marR="1079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/>
                      <a:r>
                        <a:rPr sz="2000" kern="10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매장 관리</a:t>
                      </a:r>
                      <a:endParaRPr lang="ko-KR" altLang="en-US" sz="2000" kern="10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10795" marR="1079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900">
                <a:tc>
                  <a:txBody>
                    <a:bodyPr/>
                    <a:lstStyle/>
                    <a:p>
                      <a:pPr marL="0" indent="0" algn="ctr" defTabSz="508000" latinLnBrk="1"/>
                      <a:r>
                        <a:rPr sz="2400" kern="100" dirty="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3</a:t>
                      </a:r>
                      <a:endParaRPr lang="ko-KR" altLang="en-US" sz="2400" kern="100" dirty="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10795" marR="1079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/>
                      <a:r>
                        <a:rPr sz="2000" kern="100" dirty="0" err="1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회원</a:t>
                      </a:r>
                      <a:r>
                        <a:rPr sz="2000" kern="100" dirty="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 </a:t>
                      </a:r>
                      <a:r>
                        <a:rPr sz="2000" kern="100" dirty="0" err="1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가입</a:t>
                      </a:r>
                      <a:r>
                        <a:rPr sz="2000" kern="100" dirty="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 </a:t>
                      </a:r>
                      <a:r>
                        <a:rPr sz="2000" kern="100" dirty="0" err="1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양식</a:t>
                      </a:r>
                      <a:endParaRPr lang="ko-KR" altLang="en-US" sz="2000" kern="100" dirty="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10795" marR="1079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/>
                      <a:r>
                        <a:rPr sz="2000" kern="10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회원 정보 조회</a:t>
                      </a:r>
                      <a:endParaRPr lang="ko-KR" altLang="en-US" sz="2000" kern="10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10795" marR="1079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900">
                <a:tc>
                  <a:txBody>
                    <a:bodyPr/>
                    <a:lstStyle/>
                    <a:p>
                      <a:pPr marL="0" indent="0" algn="ctr" defTabSz="508000" latinLnBrk="1"/>
                      <a:r>
                        <a:rPr sz="2400" kern="100" dirty="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4</a:t>
                      </a:r>
                      <a:endParaRPr lang="ko-KR" altLang="en-US" sz="2400" kern="100" dirty="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10795" marR="1079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/>
                      <a:r>
                        <a:rPr sz="2000" kern="100" dirty="0" err="1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매장</a:t>
                      </a:r>
                      <a:r>
                        <a:rPr sz="2000" kern="100" dirty="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 </a:t>
                      </a:r>
                      <a:r>
                        <a:rPr sz="2000" kern="100" dirty="0" err="1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신청</a:t>
                      </a:r>
                      <a:r>
                        <a:rPr sz="2000" kern="100" dirty="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 </a:t>
                      </a:r>
                      <a:r>
                        <a:rPr sz="2000" kern="100" dirty="0" err="1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양식</a:t>
                      </a:r>
                      <a:endParaRPr lang="ko-KR" altLang="en-US" sz="2000" kern="100" dirty="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10795" marR="1079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/>
                      <a:r>
                        <a:rPr sz="2000" kern="10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매장 정보 조회</a:t>
                      </a:r>
                      <a:endParaRPr lang="ko-KR" altLang="en-US" sz="2000" kern="10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10795" marR="1079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900">
                <a:tc>
                  <a:txBody>
                    <a:bodyPr/>
                    <a:lstStyle/>
                    <a:p>
                      <a:pPr marL="0" indent="0" algn="ctr" defTabSz="508000" latinLnBrk="1"/>
                      <a:r>
                        <a:rPr sz="2400" kern="100" dirty="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5</a:t>
                      </a:r>
                      <a:endParaRPr lang="ko-KR" altLang="en-US" sz="2400" kern="100" dirty="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10795" marR="1079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/>
                      <a:r>
                        <a:rPr sz="2000" kern="100" dirty="0" err="1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결제</a:t>
                      </a:r>
                      <a:r>
                        <a:rPr sz="2000" kern="100" dirty="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 </a:t>
                      </a:r>
                      <a:r>
                        <a:rPr sz="2000" kern="100" dirty="0" err="1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내역</a:t>
                      </a:r>
                      <a:endParaRPr lang="ko-KR" altLang="en-US" sz="2000" kern="100" dirty="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10795" marR="1079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/>
                      <a:r>
                        <a:rPr sz="2000" kern="100" dirty="0" err="1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결제</a:t>
                      </a:r>
                      <a:r>
                        <a:rPr sz="2000" kern="100" dirty="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 </a:t>
                      </a:r>
                      <a:r>
                        <a:rPr sz="2000" kern="100" dirty="0" err="1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내역</a:t>
                      </a:r>
                      <a:r>
                        <a:rPr sz="2000" kern="100" dirty="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 </a:t>
                      </a:r>
                      <a:r>
                        <a:rPr sz="2000" kern="100" dirty="0" err="1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조회</a:t>
                      </a:r>
                      <a:endParaRPr lang="ko-KR" altLang="en-US" sz="2000" kern="100" dirty="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10795" marR="1079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7900">
                <a:tc>
                  <a:txBody>
                    <a:bodyPr/>
                    <a:lstStyle/>
                    <a:p>
                      <a:pPr marL="0" indent="0" algn="ctr" defTabSz="508000" latinLnBrk="1"/>
                      <a:r>
                        <a:rPr sz="2400" kern="100" dirty="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6</a:t>
                      </a:r>
                      <a:endParaRPr lang="ko-KR" altLang="en-US" sz="2400" kern="100" dirty="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10795" marR="1079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/>
                      <a:r>
                        <a:rPr sz="2000" kern="10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포인트 내역</a:t>
                      </a:r>
                      <a:endParaRPr lang="ko-KR" altLang="en-US" sz="2000" kern="10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10795" marR="1079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/>
                      <a:r>
                        <a:rPr sz="2000" kern="100" dirty="0" err="1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포인트</a:t>
                      </a:r>
                      <a:r>
                        <a:rPr sz="2000" kern="100" dirty="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 </a:t>
                      </a:r>
                      <a:r>
                        <a:rPr sz="2000" kern="100" dirty="0" err="1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내역</a:t>
                      </a:r>
                      <a:r>
                        <a:rPr sz="2000" kern="100" dirty="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 </a:t>
                      </a:r>
                      <a:r>
                        <a:rPr sz="2000" kern="100" dirty="0" err="1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조회</a:t>
                      </a:r>
                      <a:endParaRPr lang="ko-KR" altLang="en-US" sz="2000" kern="100" dirty="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10795" marR="1079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7900">
                <a:tc>
                  <a:txBody>
                    <a:bodyPr/>
                    <a:lstStyle/>
                    <a:p>
                      <a:pPr marL="0" indent="0" algn="ctr" defTabSz="508000" latinLnBrk="1"/>
                      <a:r>
                        <a:rPr sz="2400" kern="100" dirty="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7</a:t>
                      </a:r>
                      <a:endParaRPr lang="ko-KR" altLang="en-US" sz="2400" kern="100" dirty="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10795" marR="1079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/>
                      <a:r>
                        <a:rPr sz="2000" kern="10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리뷰 목록</a:t>
                      </a:r>
                      <a:endParaRPr lang="ko-KR" altLang="en-US" sz="2000" kern="10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10795" marR="1079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/>
                      <a:r>
                        <a:rPr sz="2000" kern="100" dirty="0" err="1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리뷰</a:t>
                      </a:r>
                      <a:r>
                        <a:rPr sz="2000" kern="100" dirty="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 </a:t>
                      </a:r>
                      <a:r>
                        <a:rPr sz="2000" kern="100" dirty="0" err="1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관리</a:t>
                      </a:r>
                      <a:endParaRPr lang="ko-KR" altLang="en-US" sz="2000" kern="100" dirty="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10795" marR="1079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56641">
                <a:tc>
                  <a:txBody>
                    <a:bodyPr/>
                    <a:lstStyle/>
                    <a:p>
                      <a:pPr marL="0" indent="0" algn="ctr" defTabSz="508000" latinLnBrk="1"/>
                      <a:r>
                        <a:rPr sz="2400" kern="100" dirty="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8</a:t>
                      </a:r>
                      <a:endParaRPr lang="ko-KR" altLang="en-US" sz="2400" kern="100" dirty="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10795" marR="1079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/>
                      <a:r>
                        <a:rPr sz="2000" kern="10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유효성 검사 목록</a:t>
                      </a:r>
                      <a:endParaRPr lang="ko-KR" altLang="en-US" sz="2000" kern="10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10795" marR="1079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/>
                      <a:r>
                        <a:rPr sz="2000" kern="100" dirty="0" err="1">
                          <a:solidFill>
                            <a:schemeClr val="tx1"/>
                          </a:solidFill>
                          <a:latin typeface="레시피코리아 Medium" charset="0"/>
                          <a:ea typeface="레시피코리아 Medium" charset="0"/>
                        </a:rPr>
                        <a:t>회원</a:t>
                      </a:r>
                      <a:r>
                        <a:rPr sz="2000" kern="100" dirty="0">
                          <a:solidFill>
                            <a:schemeClr val="tx1"/>
                          </a:solidFill>
                          <a:latin typeface="레시피코리아 Medium" charset="0"/>
                          <a:ea typeface="레시피코리아 Medium" charset="0"/>
                        </a:rPr>
                        <a:t> </a:t>
                      </a:r>
                      <a:r>
                        <a:rPr sz="2000" kern="100" dirty="0" err="1">
                          <a:solidFill>
                            <a:schemeClr val="tx1"/>
                          </a:solidFill>
                          <a:latin typeface="레시피코리아 Medium" charset="0"/>
                          <a:ea typeface="레시피코리아 Medium" charset="0"/>
                        </a:rPr>
                        <a:t>관리</a:t>
                      </a:r>
                      <a:r>
                        <a:rPr sz="2000" kern="100" dirty="0">
                          <a:solidFill>
                            <a:schemeClr val="tx1"/>
                          </a:solidFill>
                          <a:latin typeface="레시피코리아 Medium" charset="0"/>
                          <a:ea typeface="레시피코리아 Medium" charset="0"/>
                        </a:rPr>
                        <a:t>, </a:t>
                      </a:r>
                      <a:r>
                        <a:rPr sz="2000" kern="100" dirty="0" err="1">
                          <a:solidFill>
                            <a:schemeClr val="tx1"/>
                          </a:solidFill>
                          <a:latin typeface="레시피코리아 Medium" charset="0"/>
                          <a:ea typeface="레시피코리아 Medium" charset="0"/>
                        </a:rPr>
                        <a:t>매장</a:t>
                      </a:r>
                      <a:r>
                        <a:rPr sz="2000" kern="100" dirty="0">
                          <a:solidFill>
                            <a:schemeClr val="tx1"/>
                          </a:solidFill>
                          <a:latin typeface="레시피코리아 Medium" charset="0"/>
                          <a:ea typeface="레시피코리아 Medium" charset="0"/>
                        </a:rPr>
                        <a:t> </a:t>
                      </a:r>
                      <a:r>
                        <a:rPr sz="2000" kern="100" dirty="0" err="1">
                          <a:solidFill>
                            <a:schemeClr val="tx1"/>
                          </a:solidFill>
                          <a:latin typeface="레시피코리아 Medium" charset="0"/>
                          <a:ea typeface="레시피코리아 Medium" charset="0"/>
                        </a:rPr>
                        <a:t>관리</a:t>
                      </a:r>
                      <a:endParaRPr lang="ko-KR" altLang="en-US" sz="2000" kern="100" dirty="0">
                        <a:solidFill>
                          <a:schemeClr val="tx1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10795" marR="10795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305E38BC-CFA8-4B8C-93F8-1D35D0575D21}"/>
              </a:ext>
            </a:extLst>
          </p:cNvPr>
          <p:cNvSpPr/>
          <p:nvPr/>
        </p:nvSpPr>
        <p:spPr>
          <a:xfrm>
            <a:off x="3060700" y="125095"/>
            <a:ext cx="6096000" cy="695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5.</a:t>
            </a:r>
            <a:r>
              <a:rPr lang="ko-KR" altLang="en-US" sz="3000" kern="0" dirty="0">
                <a:solidFill>
                  <a:prstClr val="black">
                    <a:lumMod val="75000"/>
                    <a:lumOff val="25000"/>
                  </a:prstClr>
                </a:solidFill>
                <a:ea typeface="휴먼둥근헤드라인" panose="02030504000101010101" pitchFamily="18" charset="-127"/>
              </a:rPr>
              <a:t>업무문서리스트</a:t>
            </a:r>
            <a:endParaRPr lang="en-US" altLang="ko-KR" sz="3000" kern="0" dirty="0">
              <a:solidFill>
                <a:prstClr val="black">
                  <a:lumMod val="75000"/>
                  <a:lumOff val="25000"/>
                </a:prstClr>
              </a:solidFill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986350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555" y="2324100"/>
            <a:ext cx="7497445" cy="4533900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595" y="-61595"/>
            <a:ext cx="4572000" cy="4694555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1003300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9" name="표 16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404521"/>
              </p:ext>
            </p:extLst>
          </p:nvPr>
        </p:nvGraphicFramePr>
        <p:xfrm>
          <a:off x="1028700" y="1258570"/>
          <a:ext cx="10160000" cy="4815840"/>
        </p:xfrm>
        <a:graphic>
          <a:graphicData uri="http://schemas.openxmlformats.org/drawingml/2006/table">
            <a:tbl>
              <a:tblPr firstRow="1" firstCol="1" bandRow="1">
                <a:tableStyleId>{00000000-0000-0000-0000-000000000000}</a:tableStyleId>
              </a:tblPr>
              <a:tblGrid>
                <a:gridCol w="13944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916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587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426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723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230505">
                <a:tc>
                  <a:txBody>
                    <a:bodyPr/>
                    <a:lstStyle/>
                    <a:p>
                      <a:pPr marL="0" lvl="1" indent="0" algn="ctr" defTabSz="508000" latinLnBrk="1">
                        <a:buFontTx/>
                        <a:buNone/>
                      </a:pPr>
                      <a:r>
                        <a:rPr sz="1500" b="0" i="0" kern="10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엔티티 명</a:t>
                      </a:r>
                      <a:endParaRPr lang="ko-KR" altLang="en-US" sz="1500" b="0" i="0" kern="10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508000" latinLnBrk="1">
                        <a:buFontTx/>
                        <a:buNone/>
                      </a:pPr>
                      <a:r>
                        <a:rPr sz="1500" b="0" i="0" kern="10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엔티티 설명</a:t>
                      </a:r>
                      <a:endParaRPr lang="ko-KR" altLang="en-US" sz="1500" b="0" i="0" kern="10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508000" latinLnBrk="1">
                        <a:buFontTx/>
                        <a:buNone/>
                      </a:pPr>
                      <a:r>
                        <a:rPr sz="1500" b="0" i="0" kern="10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관련속성</a:t>
                      </a:r>
                      <a:endParaRPr lang="ko-KR" altLang="en-US" sz="1500" b="0" i="0" kern="10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508000" latinLnBrk="1">
                        <a:buFontTx/>
                        <a:buNone/>
                      </a:pPr>
                      <a:r>
                        <a:rPr sz="1500" b="0" i="0" kern="10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유사어</a:t>
                      </a:r>
                      <a:endParaRPr lang="ko-KR" altLang="en-US" sz="1500" b="0" i="0" kern="10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508000" latinLnBrk="1">
                        <a:buFontTx/>
                        <a:buNone/>
                      </a:pPr>
                      <a:r>
                        <a:rPr sz="1500" b="0" i="0" kern="10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비고</a:t>
                      </a:r>
                      <a:endParaRPr lang="ko-KR" altLang="en-US" sz="1500" b="0" i="0" kern="10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6395">
                <a:tc>
                  <a:txBody>
                    <a:bodyPr/>
                    <a:lstStyle/>
                    <a:p>
                      <a:pPr marL="0" lvl="1" indent="0" algn="ctr" defTabSz="508000" latinLnBrk="1">
                        <a:buFontTx/>
                        <a:buNone/>
                      </a:pPr>
                      <a:r>
                        <a:rPr sz="1500" b="0" i="0" kern="100" dirty="0" err="1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계정</a:t>
                      </a:r>
                      <a:endParaRPr lang="ko-KR" altLang="en-US" sz="1500" b="0" i="0" kern="100" dirty="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defTabSz="508000" latinLnBrk="1">
                        <a:buFontTx/>
                        <a:buNone/>
                      </a:pPr>
                      <a:r>
                        <a:rPr sz="1000" b="0" i="0" kern="10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가입한 회원 계정 정보</a:t>
                      </a:r>
                      <a:endParaRPr lang="ko-KR" altLang="en-US" sz="1000" b="0" i="0" kern="10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just" defTabSz="508000" latinLnBrk="1">
                        <a:buFontTx/>
                        <a:buNone/>
                      </a:pPr>
                      <a:r>
                        <a:rPr sz="1000" b="0" i="0" kern="10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아이디, 비밀번호, 이름, 이메일, 주소, 생년월일, 전화번호,탈퇴여부, 권한, 소셜, 가입날짜</a:t>
                      </a:r>
                      <a:endParaRPr lang="ko-KR" altLang="en-US" sz="1000" b="0" i="0" kern="10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defTabSz="508000" latinLnBrk="1">
                        <a:buFontTx/>
                        <a:buNone/>
                      </a:pPr>
                      <a:endParaRPr lang="ko-KR" altLang="en-US" sz="1000" b="0" i="0" kern="10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just" defTabSz="508000" latinLnBrk="1">
                        <a:buFontTx/>
                        <a:buNone/>
                      </a:pPr>
                      <a:endParaRPr lang="ko-KR" altLang="en-US" sz="1000" b="0" i="0" kern="10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050">
                <a:tc>
                  <a:txBody>
                    <a:bodyPr/>
                    <a:lstStyle/>
                    <a:p>
                      <a:pPr marL="0" lvl="1" indent="0" algn="ctr" defTabSz="508000" latinLnBrk="1">
                        <a:buFontTx/>
                        <a:buNone/>
                      </a:pPr>
                      <a:r>
                        <a:rPr sz="1500" b="0" i="0" kern="100" dirty="0" err="1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일반회원</a:t>
                      </a:r>
                      <a:endParaRPr lang="ko-KR" altLang="en-US" sz="1500" b="0" i="0" kern="100" dirty="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defTabSz="508000" latinLnBrk="1">
                        <a:buFontTx/>
                        <a:buNone/>
                      </a:pPr>
                      <a:r>
                        <a:rPr sz="1000" b="0" i="0" kern="10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일반 회원 정보</a:t>
                      </a:r>
                      <a:endParaRPr lang="ko-KR" altLang="en-US" sz="1000" b="0" i="0" kern="10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just" defTabSz="508000" latinLnBrk="1">
                        <a:buFontTx/>
                        <a:buNone/>
                      </a:pPr>
                      <a:r>
                        <a:rPr sz="1000" b="0" i="0" kern="10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아이디, 등급, 포인트, 경고회수</a:t>
                      </a:r>
                      <a:endParaRPr lang="ko-KR" altLang="en-US" sz="1000" b="0" i="0" kern="10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defTabSz="508000" latinLnBrk="1">
                        <a:buFontTx/>
                        <a:buNone/>
                      </a:pPr>
                      <a:r>
                        <a:rPr sz="1000" b="0" i="0" kern="10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유저</a:t>
                      </a:r>
                      <a:endParaRPr lang="ko-KR" altLang="en-US" sz="1000" b="0" i="0" kern="10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just" defTabSz="508000" latinLnBrk="1">
                        <a:buFontTx/>
                        <a:buNone/>
                      </a:pPr>
                      <a:endParaRPr lang="ko-KR" altLang="en-US" sz="1000" b="0" i="0" kern="10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L="0" lvl="1" indent="0" algn="ctr" defTabSz="508000" latinLnBrk="1">
                        <a:buFontTx/>
                        <a:buNone/>
                      </a:pPr>
                      <a:r>
                        <a:rPr sz="1500" b="0" i="0" kern="100" dirty="0" err="1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매장</a:t>
                      </a:r>
                      <a:endParaRPr lang="ko-KR" altLang="en-US" sz="1500" b="0" i="0" kern="100" dirty="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defTabSz="508000" latinLnBrk="1">
                        <a:buFontTx/>
                        <a:buNone/>
                      </a:pPr>
                      <a:r>
                        <a:rPr sz="1000" b="0" i="0" kern="10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매장 정보</a:t>
                      </a:r>
                      <a:endParaRPr lang="ko-KR" altLang="en-US" sz="1000" b="0" i="0" kern="10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just" defTabSz="508000" latinLnBrk="1">
                        <a:buFontTx/>
                        <a:buNone/>
                      </a:pPr>
                      <a:r>
                        <a:rPr sz="1000" b="0" i="0" kern="10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매장번호, 매장이름, 매장소개, 오픈시간, 마감시간, 매장주소, 카테고리, 예약가능여부, 아이디</a:t>
                      </a:r>
                      <a:endParaRPr lang="ko-KR" altLang="en-US" sz="1000" b="0" i="0" kern="10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defTabSz="508000" latinLnBrk="1">
                        <a:buFontTx/>
                        <a:buNone/>
                      </a:pPr>
                      <a:r>
                        <a:rPr sz="1000" b="0" i="0" kern="10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가게</a:t>
                      </a:r>
                      <a:endParaRPr lang="ko-KR" altLang="en-US" sz="1000" b="0" i="0" kern="10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just" defTabSz="508000" latinLnBrk="1">
                        <a:buFontTx/>
                        <a:buNone/>
                      </a:pPr>
                      <a:endParaRPr lang="ko-KR" altLang="en-US" sz="1000" b="0" i="0" kern="10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L="0" lvl="1" indent="0" algn="ctr" defTabSz="508000" latinLnBrk="1">
                        <a:buFontTx/>
                        <a:buNone/>
                      </a:pPr>
                      <a:r>
                        <a:rPr sz="1500" b="0" i="0" kern="100">
                          <a:solidFill>
                            <a:schemeClr val="tx1"/>
                          </a:solidFill>
                          <a:latin typeface="레시피코리아 Medium" charset="0"/>
                          <a:ea typeface="레시피코리아 Medium" charset="0"/>
                        </a:rPr>
                        <a:t>테이블</a:t>
                      </a:r>
                      <a:endParaRPr lang="ko-KR" altLang="en-US" sz="1500" b="0" i="0" kern="100">
                        <a:solidFill>
                          <a:schemeClr val="tx1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defTabSz="508000" latinLnBrk="1">
                        <a:buFontTx/>
                        <a:buNone/>
                      </a:pPr>
                      <a:r>
                        <a:rPr sz="1000" b="0" i="0" kern="100">
                          <a:solidFill>
                            <a:schemeClr val="tx1"/>
                          </a:solidFill>
                          <a:latin typeface="레시피코리아 Medium" charset="0"/>
                          <a:ea typeface="레시피코리아 Medium" charset="0"/>
                        </a:rPr>
                        <a:t>매장 테이블 정보</a:t>
                      </a:r>
                      <a:endParaRPr lang="ko-KR" altLang="en-US" sz="1000" b="0" i="0" kern="100">
                        <a:solidFill>
                          <a:schemeClr val="tx1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just" defTabSz="508000" latinLnBrk="1">
                        <a:buFontTx/>
                        <a:buNone/>
                      </a:pPr>
                      <a:r>
                        <a:rPr sz="1000" b="0" i="0" kern="100">
                          <a:solidFill>
                            <a:schemeClr val="tx1"/>
                          </a:solidFill>
                          <a:latin typeface="레시피코리아 Medium" charset="0"/>
                          <a:ea typeface="레시피코리아 Medium" charset="0"/>
                        </a:rPr>
                        <a:t>매장번호, 좌석번호, 좌석수</a:t>
                      </a:r>
                      <a:endParaRPr lang="ko-KR" altLang="en-US" sz="1000" b="0" i="0" kern="100">
                        <a:solidFill>
                          <a:schemeClr val="tx1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defTabSz="508000" latinLnBrk="1">
                        <a:buFontTx/>
                        <a:buNone/>
                      </a:pPr>
                      <a:endParaRPr lang="ko-KR" altLang="en-US" sz="1000" b="0" i="0" kern="100">
                        <a:solidFill>
                          <a:schemeClr val="tx1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just" defTabSz="508000" latinLnBrk="1">
                        <a:buFontTx/>
                        <a:buNone/>
                      </a:pPr>
                      <a:r>
                        <a:rPr sz="1000" b="0" i="0" kern="100">
                          <a:solidFill>
                            <a:schemeClr val="tx1"/>
                          </a:solidFill>
                          <a:latin typeface="레시피코리아 Medium" charset="0"/>
                          <a:ea typeface="레시피코리아 Medium" charset="0"/>
                        </a:rPr>
                        <a:t>매장의 좌석 번호에 따른 좌석 수 구분</a:t>
                      </a:r>
                      <a:endParaRPr lang="ko-KR" altLang="en-US" sz="1000" b="0" i="0" kern="100">
                        <a:solidFill>
                          <a:schemeClr val="tx1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2110">
                <a:tc>
                  <a:txBody>
                    <a:bodyPr/>
                    <a:lstStyle/>
                    <a:p>
                      <a:pPr marL="0" lvl="1" indent="0" algn="ctr" defTabSz="508000" latinLnBrk="1">
                        <a:buFontTx/>
                        <a:buNone/>
                      </a:pPr>
                      <a:r>
                        <a:rPr sz="1500" b="0" i="0" kern="10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메뉴</a:t>
                      </a:r>
                      <a:endParaRPr lang="ko-KR" altLang="en-US" sz="1500" b="0" i="0" kern="10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defTabSz="508000" latinLnBrk="1">
                        <a:buFontTx/>
                        <a:buNone/>
                      </a:pPr>
                      <a:r>
                        <a:rPr sz="1000" b="0" i="0" kern="10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메뉴 정보</a:t>
                      </a:r>
                      <a:endParaRPr lang="ko-KR" altLang="en-US" sz="1000" b="0" i="0" kern="10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just" defTabSz="508000" latinLnBrk="1">
                        <a:buFontTx/>
                        <a:buNone/>
                      </a:pPr>
                      <a:r>
                        <a:rPr sz="1000" b="0" i="0" kern="10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메뉴번호, 메뉴이름, 메뉴설명, 판매중, 인기메뉴여부, 메뉴가격, 소요시간, 이미지경로</a:t>
                      </a:r>
                      <a:endParaRPr lang="ko-KR" altLang="en-US" sz="1000" b="0" i="0" kern="10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defTabSz="508000" latinLnBrk="1">
                        <a:buFontTx/>
                        <a:buNone/>
                      </a:pPr>
                      <a:endParaRPr lang="ko-KR" altLang="en-US" sz="1000" b="0" i="0" kern="10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just" defTabSz="508000" latinLnBrk="1">
                        <a:buFontTx/>
                        <a:buNone/>
                      </a:pPr>
                      <a:endParaRPr lang="ko-KR" altLang="en-US" sz="1000" b="0" i="0" kern="10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7340">
                <a:tc>
                  <a:txBody>
                    <a:bodyPr/>
                    <a:lstStyle/>
                    <a:p>
                      <a:pPr marL="0" lvl="1" indent="0" algn="ctr" defTabSz="508000" latinLnBrk="1">
                        <a:buFontTx/>
                        <a:buNone/>
                      </a:pPr>
                      <a:r>
                        <a:rPr sz="1500" b="0" i="0" kern="10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주문</a:t>
                      </a:r>
                      <a:endParaRPr lang="ko-KR" altLang="en-US" sz="1500" b="0" i="0" kern="10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defTabSz="508000" latinLnBrk="1">
                        <a:buFontTx/>
                        <a:buNone/>
                      </a:pPr>
                      <a:r>
                        <a:rPr sz="1000" b="0" i="0" kern="10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주문 정보</a:t>
                      </a:r>
                      <a:endParaRPr lang="ko-KR" altLang="en-US" sz="1000" b="0" i="0" kern="10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just" defTabSz="508000" latinLnBrk="1">
                        <a:buFontTx/>
                        <a:buNone/>
                      </a:pPr>
                      <a:r>
                        <a:rPr sz="1000" b="0" i="0" kern="10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주문번호, 메뉴수량, 일시, 예약확인, 요청사항, 메뉴번호, 아이디, 매장번호, 테이블번호</a:t>
                      </a:r>
                      <a:endParaRPr lang="ko-KR" altLang="en-US" sz="1000" b="0" i="0" kern="10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defTabSz="508000" latinLnBrk="1">
                        <a:buFontTx/>
                        <a:buNone/>
                      </a:pPr>
                      <a:endParaRPr lang="ko-KR" altLang="en-US" sz="1000" b="0" i="0" kern="10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just" defTabSz="508000" latinLnBrk="1">
                        <a:buFontTx/>
                        <a:buNone/>
                      </a:pPr>
                      <a:r>
                        <a:rPr sz="1000" b="0" i="0" kern="10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주문번호에 따른 고객, 매장, 메뉴 구분</a:t>
                      </a:r>
                      <a:endParaRPr lang="ko-KR" altLang="en-US" sz="1000" b="0" i="0" kern="10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30505">
                <a:tc>
                  <a:txBody>
                    <a:bodyPr/>
                    <a:lstStyle/>
                    <a:p>
                      <a:pPr marL="0" lvl="1" indent="0" algn="ctr" defTabSz="508000" latinLnBrk="1">
                        <a:buFontTx/>
                        <a:buNone/>
                      </a:pPr>
                      <a:r>
                        <a:rPr sz="1500" b="0" i="0" kern="10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결제</a:t>
                      </a:r>
                      <a:endParaRPr lang="ko-KR" altLang="en-US" sz="1500" b="0" i="0" kern="10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defTabSz="508000" latinLnBrk="1">
                        <a:buFontTx/>
                        <a:buNone/>
                      </a:pPr>
                      <a:r>
                        <a:rPr sz="1000" b="0" i="0" kern="10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결제 정보</a:t>
                      </a:r>
                      <a:endParaRPr lang="ko-KR" altLang="en-US" sz="1000" b="0" i="0" kern="10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just" defTabSz="508000" latinLnBrk="1">
                        <a:buFontTx/>
                        <a:buNone/>
                      </a:pPr>
                      <a:r>
                        <a:rPr sz="1000" b="0" i="0" kern="10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주문번호, 사용포인트, 결제일자, 결제방식</a:t>
                      </a:r>
                      <a:endParaRPr lang="ko-KR" altLang="en-US" sz="1000" b="0" i="0" kern="10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defTabSz="508000" latinLnBrk="1">
                        <a:buFontTx/>
                        <a:buNone/>
                      </a:pPr>
                      <a:endParaRPr lang="ko-KR" altLang="en-US" sz="1000" b="0" i="0" kern="10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just" defTabSz="508000" latinLnBrk="1">
                        <a:buFontTx/>
                        <a:buNone/>
                      </a:pPr>
                      <a:endParaRPr lang="ko-KR" altLang="en-US" sz="1000" b="0" i="0" kern="10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L="0" lvl="1" indent="0" algn="ctr" defTabSz="508000" latinLnBrk="1">
                        <a:buFontTx/>
                        <a:buNone/>
                      </a:pPr>
                      <a:r>
                        <a:rPr sz="1500" b="0" i="0" kern="100">
                          <a:solidFill>
                            <a:schemeClr val="tx1"/>
                          </a:solidFill>
                          <a:latin typeface="레시피코리아 Medium" charset="0"/>
                          <a:ea typeface="레시피코리아 Medium" charset="0"/>
                        </a:rPr>
                        <a:t>예약</a:t>
                      </a:r>
                      <a:endParaRPr lang="ko-KR" altLang="en-US" sz="1500" b="0" i="0" kern="100">
                        <a:solidFill>
                          <a:schemeClr val="tx1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defTabSz="508000" latinLnBrk="1">
                        <a:buFontTx/>
                        <a:buNone/>
                      </a:pPr>
                      <a:r>
                        <a:rPr sz="1000" b="0" i="0" kern="100">
                          <a:solidFill>
                            <a:schemeClr val="tx1"/>
                          </a:solidFill>
                          <a:latin typeface="레시피코리아 Medium" charset="0"/>
                          <a:ea typeface="레시피코리아 Medium" charset="0"/>
                        </a:rPr>
                        <a:t>예약 정보</a:t>
                      </a:r>
                      <a:endParaRPr lang="ko-KR" altLang="en-US" sz="1000" b="0" i="0" kern="100">
                        <a:solidFill>
                          <a:schemeClr val="tx1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just" defTabSz="508000" latinLnBrk="1">
                        <a:buFontTx/>
                        <a:buNone/>
                      </a:pPr>
                      <a:r>
                        <a:rPr sz="1000" b="0" i="0" kern="100">
                          <a:solidFill>
                            <a:schemeClr val="tx1"/>
                          </a:solidFill>
                          <a:latin typeface="레시피코리아 Medium" charset="0"/>
                          <a:ea typeface="레시피코리아 Medium" charset="0"/>
                        </a:rPr>
                        <a:t>아이디, 주문번호, 인원, 예약시간, 노쇼여부, 취소여부, 예약일시</a:t>
                      </a:r>
                      <a:endParaRPr lang="ko-KR" altLang="en-US" sz="1000" b="0" i="0" kern="100">
                        <a:solidFill>
                          <a:schemeClr val="tx1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defTabSz="508000" latinLnBrk="1">
                        <a:buFontTx/>
                        <a:buNone/>
                      </a:pPr>
                      <a:endParaRPr lang="ko-KR" altLang="en-US" sz="1000" b="0" i="0" kern="100">
                        <a:solidFill>
                          <a:srgbClr val="FF0066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l" defTabSz="508000" latinLnBrk="1">
                        <a:buFontTx/>
                        <a:buNone/>
                      </a:pPr>
                      <a:endParaRPr lang="ko-KR" altLang="en-US" sz="1000" b="0" i="0" kern="100">
                        <a:solidFill>
                          <a:srgbClr val="FF0066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  <a:p>
                      <a:pPr marL="0" lvl="1" indent="0" algn="just" defTabSz="508000" latinLnBrk="1">
                        <a:buFontTx/>
                        <a:buNone/>
                      </a:pPr>
                      <a:endParaRPr lang="ko-KR" altLang="en-US" sz="1000" b="0" i="0" kern="100">
                        <a:solidFill>
                          <a:srgbClr val="FF0066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L="0" lvl="1" indent="0" algn="ctr" defTabSz="508000" latinLnBrk="1">
                        <a:buFontTx/>
                        <a:buNone/>
                      </a:pPr>
                      <a:r>
                        <a:rPr sz="1500" b="0" i="0" kern="10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쿠폰</a:t>
                      </a:r>
                      <a:endParaRPr lang="ko-KR" altLang="en-US" sz="1500" b="0" i="0" kern="10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defTabSz="508000" latinLnBrk="1">
                        <a:buFontTx/>
                        <a:buNone/>
                      </a:pPr>
                      <a:r>
                        <a:rPr sz="1000" b="0" i="0" kern="10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쿠폰 정보</a:t>
                      </a:r>
                      <a:endParaRPr lang="ko-KR" altLang="en-US" sz="1000" b="0" i="0" kern="10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just" defTabSz="508000" latinLnBrk="1">
                        <a:buFontTx/>
                        <a:buNone/>
                      </a:pPr>
                      <a:r>
                        <a:rPr sz="1000" b="0" i="0" kern="10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쿠폰번호, 쿠폰이름, 아이디</a:t>
                      </a:r>
                      <a:endParaRPr lang="ko-KR" altLang="en-US" sz="1000" b="0" i="0" kern="10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defTabSz="508000" latinLnBrk="1">
                        <a:buFontTx/>
                        <a:buNone/>
                      </a:pPr>
                      <a:endParaRPr lang="ko-KR" altLang="en-US" sz="1000" b="0" i="0" kern="10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l" defTabSz="508000" latinLnBrk="1">
                        <a:buFontTx/>
                        <a:buNone/>
                      </a:pPr>
                      <a:endParaRPr lang="ko-KR" altLang="en-US" sz="1000" b="0" i="0" kern="10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L="0" lvl="1" indent="0" algn="ctr" defTabSz="508000" latinLnBrk="1">
                        <a:buFontTx/>
                        <a:buNone/>
                      </a:pPr>
                      <a:r>
                        <a:rPr sz="1500" b="0" i="0" kern="100" dirty="0" err="1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리뷰</a:t>
                      </a:r>
                      <a:endParaRPr lang="ko-KR" altLang="en-US" sz="1500" b="0" i="0" kern="100" dirty="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defTabSz="508000" latinLnBrk="1">
                        <a:buFontTx/>
                        <a:buNone/>
                      </a:pPr>
                      <a:r>
                        <a:rPr sz="1000" b="0" i="0" kern="10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리뷰 정보</a:t>
                      </a:r>
                      <a:endParaRPr lang="ko-KR" altLang="en-US" sz="1000" b="0" i="0" kern="10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just" defTabSz="508000" latinLnBrk="1">
                        <a:buFontTx/>
                        <a:buNone/>
                      </a:pPr>
                      <a:r>
                        <a:rPr sz="1000" b="0" i="0" kern="10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리뷰번호, 매장번호, 리뷰내용, 등록일, 부모글번호, 평점, 이미지경로, 아이디</a:t>
                      </a:r>
                      <a:endParaRPr lang="ko-KR" altLang="en-US" sz="1000" b="0" i="0" kern="10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defTabSz="508000" latinLnBrk="1">
                        <a:buFontTx/>
                        <a:buNone/>
                      </a:pPr>
                      <a:endParaRPr lang="ko-KR" altLang="en-US" sz="1000" b="0" i="0" kern="10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l" defTabSz="508000" latinLnBrk="1">
                        <a:buFontTx/>
                        <a:buNone/>
                      </a:pPr>
                      <a:r>
                        <a:rPr sz="1000" b="0" i="0" kern="10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매장번호, 아이디 매칭시켜서 표현</a:t>
                      </a:r>
                      <a:endParaRPr lang="ko-KR" altLang="en-US" sz="1000" b="0" i="0" kern="10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91795">
                <a:tc>
                  <a:txBody>
                    <a:bodyPr/>
                    <a:lstStyle/>
                    <a:p>
                      <a:pPr marL="0" lvl="1" indent="0" algn="ctr" defTabSz="508000" latinLnBrk="1">
                        <a:buFontTx/>
                        <a:buNone/>
                      </a:pPr>
                      <a:r>
                        <a:rPr sz="1500" b="0" i="0" kern="100" dirty="0" err="1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매출</a:t>
                      </a:r>
                      <a:endParaRPr lang="ko-KR" altLang="en-US" sz="1500" b="0" i="0" kern="100" dirty="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defTabSz="508000" latinLnBrk="1">
                        <a:buFontTx/>
                        <a:buNone/>
                      </a:pPr>
                      <a:r>
                        <a:rPr sz="1000" b="0" i="0" kern="10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매출 정보</a:t>
                      </a:r>
                      <a:endParaRPr lang="ko-KR" altLang="en-US" sz="1000" b="0" i="0" kern="10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just" defTabSz="508000" latinLnBrk="1">
                        <a:buFontTx/>
                        <a:buNone/>
                      </a:pPr>
                      <a:r>
                        <a:rPr sz="1000" b="0" i="0" kern="10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년월 , 매장 번호 , 금액</a:t>
                      </a:r>
                      <a:endParaRPr lang="ko-KR" altLang="en-US" sz="1000" b="0" i="0" kern="10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defTabSz="508000" latinLnBrk="1">
                        <a:buFontTx/>
                        <a:buNone/>
                      </a:pPr>
                      <a:endParaRPr lang="ko-KR" altLang="en-US" sz="1000" b="0" i="0" kern="10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l" defTabSz="508000" latinLnBrk="1">
                        <a:buFontTx/>
                        <a:buNone/>
                      </a:pPr>
                      <a:endParaRPr lang="ko-KR" altLang="en-US" sz="1000" b="0" i="0" kern="10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27660">
                <a:tc>
                  <a:txBody>
                    <a:bodyPr/>
                    <a:lstStyle/>
                    <a:p>
                      <a:pPr marL="0" lvl="1" indent="0" algn="ctr" defTabSz="508000" latinLnBrk="1">
                        <a:buFontTx/>
                        <a:buNone/>
                      </a:pPr>
                      <a:r>
                        <a:rPr sz="1500" b="0" i="0" kern="100" dirty="0" err="1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메시지</a:t>
                      </a:r>
                      <a:endParaRPr lang="ko-KR" altLang="en-US" sz="1500" b="0" i="0" kern="100" dirty="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defTabSz="508000" latinLnBrk="1">
                        <a:buFontTx/>
                        <a:buNone/>
                      </a:pPr>
                      <a:r>
                        <a:rPr sz="1000" b="0" i="0" kern="10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실시간 메시지 정보</a:t>
                      </a:r>
                      <a:endParaRPr lang="ko-KR" altLang="en-US" sz="1000" b="0" i="0" kern="10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just" defTabSz="508000" latinLnBrk="1">
                        <a:buFontTx/>
                        <a:buNone/>
                      </a:pPr>
                      <a:r>
                        <a:rPr sz="1000" b="0" i="0" kern="10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번호, 시간, 내용, 아이디, 매장번호</a:t>
                      </a:r>
                      <a:endParaRPr lang="ko-KR" altLang="en-US" sz="1000" b="0" i="0" kern="10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defTabSz="508000" latinLnBrk="1">
                        <a:buFontTx/>
                        <a:buNone/>
                      </a:pPr>
                      <a:endParaRPr lang="ko-KR" altLang="en-US" sz="1000" b="0" i="0" kern="10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l" defTabSz="508000" latinLnBrk="1">
                        <a:buFontTx/>
                        <a:buNone/>
                      </a:pPr>
                      <a:r>
                        <a:rPr sz="1000" b="0" i="0" kern="10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해당 아이디가 매장 번호에 속하여 매장 채팅에 접속시 같은 매장 번호 내용 표현</a:t>
                      </a:r>
                      <a:endParaRPr lang="ko-KR" altLang="en-US" sz="1000" b="0" i="0" kern="10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30505">
                <a:tc>
                  <a:txBody>
                    <a:bodyPr/>
                    <a:lstStyle/>
                    <a:p>
                      <a:pPr marL="0" lvl="1" indent="0" algn="ctr" defTabSz="508000" latinLnBrk="1">
                        <a:buFontTx/>
                        <a:buNone/>
                      </a:pPr>
                      <a:r>
                        <a:rPr sz="1500" b="0" i="0" kern="10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챗봇</a:t>
                      </a:r>
                      <a:endParaRPr lang="ko-KR" altLang="en-US" sz="1500" b="0" i="0" kern="10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defTabSz="508000" latinLnBrk="1">
                        <a:buFontTx/>
                        <a:buNone/>
                      </a:pPr>
                      <a:r>
                        <a:rPr sz="1000" b="0" i="0" kern="10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정해둔 답변을 하는 챗봇 기록 정보</a:t>
                      </a:r>
                      <a:endParaRPr lang="ko-KR" altLang="en-US" sz="1000" b="0" i="0" kern="10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l" defTabSz="508000" latinLnBrk="1">
                        <a:buFontTx/>
                        <a:buNone/>
                      </a:pPr>
                      <a:r>
                        <a:rPr sz="1000" b="0" i="0" kern="10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챗봇번호, 질문, 답변, 매장번호</a:t>
                      </a:r>
                      <a:endParaRPr lang="ko-KR" altLang="en-US" sz="1000" b="0" i="0" kern="10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ctr" defTabSz="508000" latinLnBrk="1">
                        <a:buFontTx/>
                        <a:buNone/>
                      </a:pPr>
                      <a:endParaRPr lang="ko-KR" altLang="en-US" sz="1000" b="0" i="0" kern="10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l" defTabSz="508000" latinLnBrk="1">
                        <a:buFontTx/>
                        <a:buNone/>
                      </a:pPr>
                      <a:r>
                        <a:rPr sz="1000" b="0" i="0" kern="100" dirty="0" err="1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회원이</a:t>
                      </a:r>
                      <a:r>
                        <a:rPr sz="1000" b="0" i="0" kern="100" dirty="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 </a:t>
                      </a:r>
                      <a:r>
                        <a:rPr sz="1000" b="0" i="0" kern="100" dirty="0" err="1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매장의</a:t>
                      </a:r>
                      <a:r>
                        <a:rPr sz="1000" b="0" i="0" kern="100" dirty="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 </a:t>
                      </a:r>
                      <a:r>
                        <a:rPr sz="1000" b="0" i="0" kern="100" dirty="0" err="1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챗봇</a:t>
                      </a:r>
                      <a:r>
                        <a:rPr sz="1000" b="0" i="0" kern="100" dirty="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 </a:t>
                      </a:r>
                      <a:r>
                        <a:rPr sz="1000" b="0" i="0" kern="100" dirty="0" err="1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이용시</a:t>
                      </a:r>
                      <a:r>
                        <a:rPr sz="1000" b="0" i="0" kern="100" dirty="0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 </a:t>
                      </a:r>
                      <a:r>
                        <a:rPr sz="1000" b="0" i="0" kern="100" dirty="0" err="1">
                          <a:solidFill>
                            <a:srgbClr val="000000"/>
                          </a:solidFill>
                          <a:latin typeface="레시피코리아 Medium" charset="0"/>
                          <a:ea typeface="레시피코리아 Medium" charset="0"/>
                        </a:rPr>
                        <a:t>확인가능</a:t>
                      </a:r>
                      <a:endParaRPr lang="ko-KR" altLang="en-US" sz="1000" b="0" i="0" kern="100" dirty="0">
                        <a:solidFill>
                          <a:srgbClr val="000000"/>
                        </a:solidFill>
                        <a:latin typeface="레시피코리아 Medium" charset="0"/>
                        <a:ea typeface="레시피코리아 Medium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10" name="직사각형 9">
            <a:extLst>
              <a:ext uri="{FF2B5EF4-FFF2-40B4-BE49-F238E27FC236}">
                <a16:creationId xmlns:a16="http://schemas.microsoft.com/office/drawing/2014/main" id="{3CE0BB2C-250A-46D7-A45E-78385319834D}"/>
              </a:ext>
            </a:extLst>
          </p:cNvPr>
          <p:cNvSpPr/>
          <p:nvPr/>
        </p:nvSpPr>
        <p:spPr>
          <a:xfrm>
            <a:off x="3060700" y="125095"/>
            <a:ext cx="6096000" cy="695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6.</a:t>
            </a:r>
            <a:r>
              <a:rPr lang="ko-KR" altLang="en-US" sz="3000" kern="0" dirty="0" err="1">
                <a:solidFill>
                  <a:prstClr val="black">
                    <a:lumMod val="75000"/>
                    <a:lumOff val="25000"/>
                  </a:prstClr>
                </a:solidFill>
                <a:ea typeface="휴먼둥근헤드라인" panose="02030504000101010101" pitchFamily="18" charset="-127"/>
              </a:rPr>
              <a:t>엔티티정의서</a:t>
            </a:r>
            <a:endParaRPr lang="en-US" altLang="ko-KR" sz="3000" kern="0" dirty="0">
              <a:solidFill>
                <a:prstClr val="black">
                  <a:lumMod val="75000"/>
                  <a:lumOff val="25000"/>
                </a:prstClr>
              </a:solidFill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4022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555" y="2324100"/>
            <a:ext cx="7497445" cy="4533900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595" y="-61595"/>
            <a:ext cx="4572000" cy="4694555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1003300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800C77E-199B-4FA6-8A7F-657D8FF06E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300" y="1257300"/>
            <a:ext cx="10972800" cy="5108575"/>
          </a:xfrm>
          <a:prstGeom prst="rect">
            <a:avLst/>
          </a:prstGeom>
        </p:spPr>
      </p:pic>
      <p:sp>
        <p:nvSpPr>
          <p:cNvPr id="7" name="직사각형 6"/>
          <p:cNvSpPr>
            <a:spLocks/>
          </p:cNvSpPr>
          <p:nvPr/>
        </p:nvSpPr>
        <p:spPr>
          <a:xfrm>
            <a:off x="3060700" y="125095"/>
            <a:ext cx="6096635" cy="69596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lnSpc>
                <a:spcPct val="150000"/>
              </a:lnSpc>
              <a:buFontTx/>
              <a:buNone/>
              <a:defRPr/>
            </a:pPr>
            <a:r>
              <a:rPr lang="en-US" altLang="ko-KR" sz="3000">
                <a:solidFill>
                  <a:srgbClr val="000000">
                    <a:lumMod val="75000"/>
                    <a:lumOff val="25000"/>
                  </a:srgbClr>
                </a:solidFill>
                <a:latin typeface="휴먼둥근헤드라인" charset="0"/>
                <a:ea typeface="휴먼둥근헤드라인" charset="0"/>
                <a:hlinkClick r:id="rId3"/>
              </a:rPr>
              <a:t>7.</a:t>
            </a:r>
            <a:r>
              <a:rPr lang="ko-KR" altLang="en-US" sz="3000">
                <a:solidFill>
                  <a:srgbClr val="000000">
                    <a:lumMod val="75000"/>
                    <a:lumOff val="25000"/>
                  </a:srgbClr>
                </a:solidFill>
                <a:ea typeface="휴먼둥근헤드라인" charset="0"/>
                <a:hlinkClick r:id="rId3"/>
              </a:rPr>
              <a:t>논리적</a:t>
            </a:r>
            <a:r>
              <a:rPr lang="en-US" altLang="ko-KR" sz="3000">
                <a:solidFill>
                  <a:srgbClr val="000000">
                    <a:lumMod val="75000"/>
                    <a:lumOff val="25000"/>
                  </a:srgbClr>
                </a:solidFill>
                <a:ea typeface="휴먼둥근헤드라인" charset="0"/>
                <a:hlinkClick r:id="rId3"/>
              </a:rPr>
              <a:t>/</a:t>
            </a:r>
            <a:r>
              <a:rPr lang="ko-KR" altLang="en-US" sz="3000">
                <a:solidFill>
                  <a:srgbClr val="000000">
                    <a:lumMod val="75000"/>
                    <a:lumOff val="25000"/>
                  </a:srgbClr>
                </a:solidFill>
                <a:ea typeface="휴먼둥근헤드라인" charset="0"/>
                <a:hlinkClick r:id="rId3"/>
              </a:rPr>
              <a:t>물리적 데이터 모델</a:t>
            </a:r>
            <a:endParaRPr lang="ko-KR" altLang="en-US" sz="3000">
              <a:solidFill>
                <a:srgbClr val="000000">
                  <a:lumMod val="75000"/>
                  <a:lumOff val="25000"/>
                </a:srgbClr>
              </a:solidFill>
              <a:ea typeface="휴먼둥근헤드라인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7824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555" y="2324100"/>
            <a:ext cx="7497445" cy="4533900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595" y="-61595"/>
            <a:ext cx="4572000" cy="4694555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1003300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289289B-E69F-4DE7-867B-D71A2B58A6D2}"/>
              </a:ext>
            </a:extLst>
          </p:cNvPr>
          <p:cNvSpPr/>
          <p:nvPr/>
        </p:nvSpPr>
        <p:spPr>
          <a:xfrm>
            <a:off x="930910" y="1280795"/>
            <a:ext cx="1043940" cy="323850"/>
          </a:xfrm>
          <a:prstGeom prst="rect">
            <a:avLst/>
          </a:prstGeom>
          <a:solidFill>
            <a:srgbClr val="BFBF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white"/>
                </a:solidFill>
              </a:rPr>
              <a:t>개발환경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C2178A3-8816-46F6-9E32-721898DA9E2F}"/>
              </a:ext>
            </a:extLst>
          </p:cNvPr>
          <p:cNvSpPr/>
          <p:nvPr/>
        </p:nvSpPr>
        <p:spPr>
          <a:xfrm>
            <a:off x="945515" y="3028950"/>
            <a:ext cx="1271905" cy="279400"/>
          </a:xfrm>
          <a:prstGeom prst="rect">
            <a:avLst/>
          </a:prstGeom>
          <a:solidFill>
            <a:srgbClr val="BFBF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white"/>
                </a:solidFill>
              </a:rPr>
              <a:t>프론트엔드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602D62ED-077D-40B0-8675-FB7CE4123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785" y="1605280"/>
            <a:ext cx="1337945" cy="100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8">
            <a:extLst>
              <a:ext uri="{FF2B5EF4-FFF2-40B4-BE49-F238E27FC236}">
                <a16:creationId xmlns:a16="http://schemas.microsoft.com/office/drawing/2014/main" id="{81622E4A-05FA-45EA-BE46-56C05D2101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6815" y="1577975"/>
            <a:ext cx="1003300" cy="100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2">
            <a:extLst>
              <a:ext uri="{FF2B5EF4-FFF2-40B4-BE49-F238E27FC236}">
                <a16:creationId xmlns:a16="http://schemas.microsoft.com/office/drawing/2014/main" id="{39F11253-C550-4466-99C1-62DC71C29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97"/>
          <a:stretch/>
        </p:blipFill>
        <p:spPr bwMode="auto">
          <a:xfrm>
            <a:off x="1343660" y="3457575"/>
            <a:ext cx="779145" cy="578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28">
            <a:extLst>
              <a:ext uri="{FF2B5EF4-FFF2-40B4-BE49-F238E27FC236}">
                <a16:creationId xmlns:a16="http://schemas.microsoft.com/office/drawing/2014/main" id="{D6705211-4EF8-4B96-8493-75CCD14C87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049" t="18486" r="-1"/>
          <a:stretch/>
        </p:blipFill>
        <p:spPr bwMode="auto">
          <a:xfrm>
            <a:off x="2790190" y="3383915"/>
            <a:ext cx="541655" cy="69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30">
            <a:extLst>
              <a:ext uri="{FF2B5EF4-FFF2-40B4-BE49-F238E27FC236}">
                <a16:creationId xmlns:a16="http://schemas.microsoft.com/office/drawing/2014/main" id="{91802100-699D-4A27-87A7-9D238A744D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511"/>
          <a:stretch/>
        </p:blipFill>
        <p:spPr bwMode="auto">
          <a:xfrm>
            <a:off x="3999230" y="3377565"/>
            <a:ext cx="854710" cy="662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32">
            <a:extLst>
              <a:ext uri="{FF2B5EF4-FFF2-40B4-BE49-F238E27FC236}">
                <a16:creationId xmlns:a16="http://schemas.microsoft.com/office/drawing/2014/main" id="{A31C239C-41B0-40D9-9A47-9C00319BCD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895"/>
          <a:stretch/>
        </p:blipFill>
        <p:spPr bwMode="auto">
          <a:xfrm>
            <a:off x="1132840" y="4827905"/>
            <a:ext cx="1188720" cy="797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D2DB662-D2B6-46E5-982D-3FA8FC43524F}"/>
              </a:ext>
            </a:extLst>
          </p:cNvPr>
          <p:cNvCxnSpPr>
            <a:cxnSpLocks/>
          </p:cNvCxnSpPr>
          <p:nvPr/>
        </p:nvCxnSpPr>
        <p:spPr>
          <a:xfrm>
            <a:off x="930910" y="1604010"/>
            <a:ext cx="0" cy="444436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335A3220-DEE1-428E-B1F8-9129157F6293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1974850" y="1442720"/>
            <a:ext cx="928687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707D8F7-19DD-46CF-B8B0-1CF17A413BA1}"/>
              </a:ext>
            </a:extLst>
          </p:cNvPr>
          <p:cNvCxnSpPr>
            <a:cxnSpLocks/>
          </p:cNvCxnSpPr>
          <p:nvPr/>
        </p:nvCxnSpPr>
        <p:spPr>
          <a:xfrm flipV="1">
            <a:off x="11261090" y="1442720"/>
            <a:ext cx="0" cy="4605655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AE4A2135-FB50-4FD3-A1FE-D69C210D8996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2217420" y="3168650"/>
            <a:ext cx="9043670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7EF5B234-F9D0-4FD7-A645-F9D67D0AC57C}"/>
              </a:ext>
            </a:extLst>
          </p:cNvPr>
          <p:cNvCxnSpPr/>
          <p:nvPr/>
        </p:nvCxnSpPr>
        <p:spPr>
          <a:xfrm>
            <a:off x="945515" y="4683760"/>
            <a:ext cx="1031557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>
            <a:extLst>
              <a:ext uri="{FF2B5EF4-FFF2-40B4-BE49-F238E27FC236}">
                <a16:creationId xmlns:a16="http://schemas.microsoft.com/office/drawing/2014/main" id="{72333291-CD2A-4BD3-8189-B58ED7798EF7}"/>
              </a:ext>
            </a:extLst>
          </p:cNvPr>
          <p:cNvCxnSpPr/>
          <p:nvPr/>
        </p:nvCxnSpPr>
        <p:spPr>
          <a:xfrm>
            <a:off x="930910" y="6048375"/>
            <a:ext cx="10330815" cy="0"/>
          </a:xfrm>
          <a:prstGeom prst="line">
            <a:avLst/>
          </a:prstGeom>
          <a:ln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CEA8D32-AAEB-4A63-9FC5-687D4D1F9D92}"/>
              </a:ext>
            </a:extLst>
          </p:cNvPr>
          <p:cNvSpPr txBox="1"/>
          <p:nvPr/>
        </p:nvSpPr>
        <p:spPr>
          <a:xfrm>
            <a:off x="1365250" y="2581275"/>
            <a:ext cx="143891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AWS</a:t>
            </a:r>
            <a:endParaRPr lang="ko-KR" altLang="en-US" sz="20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8A64E8D-D896-47D2-A25B-6E51CADFF7B7}"/>
              </a:ext>
            </a:extLst>
          </p:cNvPr>
          <p:cNvSpPr txBox="1"/>
          <p:nvPr/>
        </p:nvSpPr>
        <p:spPr>
          <a:xfrm>
            <a:off x="2590785" y="2583180"/>
            <a:ext cx="143891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/>
              <a:t>Github</a:t>
            </a:r>
            <a:endParaRPr lang="ko-KR" altLang="en-US" sz="2000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7E8107F3-76BC-42E7-9188-C803F32D83AD}"/>
              </a:ext>
            </a:extLst>
          </p:cNvPr>
          <p:cNvSpPr/>
          <p:nvPr/>
        </p:nvSpPr>
        <p:spPr>
          <a:xfrm>
            <a:off x="933450" y="4552950"/>
            <a:ext cx="1271905" cy="279400"/>
          </a:xfrm>
          <a:prstGeom prst="rect">
            <a:avLst/>
          </a:prstGeom>
          <a:solidFill>
            <a:srgbClr val="BFBF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 err="1">
                <a:solidFill>
                  <a:prstClr val="white"/>
                </a:solidFill>
              </a:rPr>
              <a:t>백엔드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0F6B624-BC9D-4CEC-86D8-2F01165BE010}"/>
              </a:ext>
            </a:extLst>
          </p:cNvPr>
          <p:cNvSpPr txBox="1"/>
          <p:nvPr/>
        </p:nvSpPr>
        <p:spPr>
          <a:xfrm>
            <a:off x="1317625" y="4163695"/>
            <a:ext cx="90043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HTML</a:t>
            </a:r>
            <a:endParaRPr lang="ko-KR" altLang="en-US" sz="2000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1124734-132F-4ECB-828C-E8D09F81A795}"/>
              </a:ext>
            </a:extLst>
          </p:cNvPr>
          <p:cNvSpPr txBox="1"/>
          <p:nvPr/>
        </p:nvSpPr>
        <p:spPr>
          <a:xfrm>
            <a:off x="2750185" y="4163695"/>
            <a:ext cx="90043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CSS</a:t>
            </a:r>
            <a:endParaRPr lang="ko-KR" altLang="en-US" sz="2000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6EDF771-415F-44D3-80B6-6159A1EA6B31}"/>
              </a:ext>
            </a:extLst>
          </p:cNvPr>
          <p:cNvSpPr txBox="1"/>
          <p:nvPr/>
        </p:nvSpPr>
        <p:spPr>
          <a:xfrm>
            <a:off x="4220210" y="4163695"/>
            <a:ext cx="90043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JS</a:t>
            </a:r>
            <a:endParaRPr lang="ko-KR" altLang="en-US" sz="2000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07D4E3F3-BF6A-4CAF-90A9-9725339542FB}"/>
              </a:ext>
            </a:extLst>
          </p:cNvPr>
          <p:cNvSpPr txBox="1"/>
          <p:nvPr/>
        </p:nvSpPr>
        <p:spPr>
          <a:xfrm>
            <a:off x="1371600" y="5676265"/>
            <a:ext cx="90043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JAVA</a:t>
            </a:r>
            <a:endParaRPr lang="ko-KR" altLang="en-US" sz="2000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BECDE95-4ED1-4723-AC63-ABDB5E89FF91}"/>
              </a:ext>
            </a:extLst>
          </p:cNvPr>
          <p:cNvSpPr txBox="1"/>
          <p:nvPr/>
        </p:nvSpPr>
        <p:spPr>
          <a:xfrm>
            <a:off x="2621639" y="5647690"/>
            <a:ext cx="156654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spring</a:t>
            </a:r>
            <a:endParaRPr lang="ko-KR" altLang="en-US" sz="2000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DD7EBB10-FA46-481A-ACE7-7B4BB15FF13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9250" y="4774565"/>
            <a:ext cx="928370" cy="92837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8993FEAA-DE03-48F6-BE8D-0D71EDC0DC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705" y="3199130"/>
            <a:ext cx="1438275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2CAF094-8DE6-4337-95F1-13D3689B893B}"/>
              </a:ext>
            </a:extLst>
          </p:cNvPr>
          <p:cNvSpPr txBox="1"/>
          <p:nvPr/>
        </p:nvSpPr>
        <p:spPr>
          <a:xfrm>
            <a:off x="5457190" y="4157980"/>
            <a:ext cx="90043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React</a:t>
            </a:r>
            <a:endParaRPr lang="ko-KR" altLang="en-US" sz="2000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F310E37-04AE-4393-AA1D-5A445BE9C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330" y="3280410"/>
            <a:ext cx="802005" cy="872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1183C541-319D-4B00-B44C-68E424FAE5C0}"/>
              </a:ext>
            </a:extLst>
          </p:cNvPr>
          <p:cNvSpPr txBox="1"/>
          <p:nvPr/>
        </p:nvSpPr>
        <p:spPr>
          <a:xfrm>
            <a:off x="6904990" y="4129405"/>
            <a:ext cx="1056640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jQuery</a:t>
            </a:r>
            <a:endParaRPr lang="ko-KR" altLang="en-US" sz="2000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E601153-1967-483E-B093-F4950738A5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5175" y="3304540"/>
            <a:ext cx="812800" cy="81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A02E732A-0365-4BE1-9814-394144465AAC}"/>
              </a:ext>
            </a:extLst>
          </p:cNvPr>
          <p:cNvSpPr txBox="1"/>
          <p:nvPr/>
        </p:nvSpPr>
        <p:spPr>
          <a:xfrm>
            <a:off x="8161020" y="4121785"/>
            <a:ext cx="134556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Bootstrap</a:t>
            </a:r>
            <a:endParaRPr lang="ko-KR" altLang="en-US" sz="2000" dirty="0"/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EBCDD0D9-4AA8-4686-88B9-BAC1EA755C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7154" y="4997450"/>
            <a:ext cx="1507490" cy="622300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:a16="http://schemas.microsoft.com/office/drawing/2014/main" id="{1693F976-C10C-4A71-B7C8-090582501996}"/>
              </a:ext>
            </a:extLst>
          </p:cNvPr>
          <p:cNvSpPr txBox="1"/>
          <p:nvPr/>
        </p:nvSpPr>
        <p:spPr>
          <a:xfrm>
            <a:off x="3887000" y="5647690"/>
            <a:ext cx="156654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android</a:t>
            </a:r>
            <a:endParaRPr lang="ko-KR" altLang="en-US" sz="20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D282683-0D20-4533-91FE-EC913C97E696}"/>
              </a:ext>
            </a:extLst>
          </p:cNvPr>
          <p:cNvSpPr txBox="1"/>
          <p:nvPr/>
        </p:nvSpPr>
        <p:spPr>
          <a:xfrm>
            <a:off x="5453545" y="5610170"/>
            <a:ext cx="156654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oracle</a:t>
            </a:r>
            <a:endParaRPr lang="ko-KR" altLang="en-US" sz="2000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C168E49-4B32-40B1-A78B-0CB8521ACAC9}"/>
              </a:ext>
            </a:extLst>
          </p:cNvPr>
          <p:cNvSpPr txBox="1"/>
          <p:nvPr/>
        </p:nvSpPr>
        <p:spPr>
          <a:xfrm>
            <a:off x="6815584" y="5618480"/>
            <a:ext cx="1566545" cy="400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postman</a:t>
            </a:r>
            <a:endParaRPr lang="ko-KR" altLang="en-US" sz="20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27A0BA61-37D9-424B-BA8E-A6CFAE0D1EE3}"/>
              </a:ext>
            </a:extLst>
          </p:cNvPr>
          <p:cNvSpPr/>
          <p:nvPr/>
        </p:nvSpPr>
        <p:spPr>
          <a:xfrm>
            <a:off x="3060700" y="-94615"/>
            <a:ext cx="6096000" cy="108648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8.</a:t>
            </a:r>
            <a:r>
              <a:rPr lang="ko-KR" altLang="en-US" sz="3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개발</a:t>
            </a:r>
            <a:endParaRPr lang="en-US" altLang="ko-KR" sz="3000" kern="0" dirty="0">
              <a:solidFill>
                <a:prstClr val="black">
                  <a:lumMod val="75000"/>
                  <a:lumOff val="25000"/>
                </a:prstClr>
              </a:solidFill>
              <a:ea typeface="휴먼둥근헤드라인" panose="02030504000101010101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8-1) 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개발환경 및 개발도구</a:t>
            </a:r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9FFC8D17-119D-4DE2-A2F7-883D48B2C2D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2614" y="4724359"/>
            <a:ext cx="1370446" cy="732095"/>
          </a:xfrm>
          <a:prstGeom prst="rect">
            <a:avLst/>
          </a:prstGeom>
        </p:spPr>
      </p:pic>
      <p:pic>
        <p:nvPicPr>
          <p:cNvPr id="4" name="Picture 2" descr="오라클 데이터베이스 이미지 검색결과">
            <a:extLst>
              <a:ext uri="{FF2B5EF4-FFF2-40B4-BE49-F238E27FC236}">
                <a16:creationId xmlns:a16="http://schemas.microsoft.com/office/drawing/2014/main" id="{4BEFEE1D-F91F-4B3D-AE9F-3C0FD9E18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230" y="4967896"/>
            <a:ext cx="1470349" cy="597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8281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555" y="2324100"/>
            <a:ext cx="7497445" cy="4533900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595" y="-61595"/>
            <a:ext cx="4572000" cy="4694555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1003300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FCE030-9402-4196-8BC1-611584A21255}"/>
              </a:ext>
            </a:extLst>
          </p:cNvPr>
          <p:cNvSpPr/>
          <p:nvPr/>
        </p:nvSpPr>
        <p:spPr>
          <a:xfrm>
            <a:off x="3060700" y="-94615"/>
            <a:ext cx="6096000" cy="108648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8.</a:t>
            </a:r>
            <a:r>
              <a:rPr lang="ko-KR" altLang="en-US" sz="3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개발</a:t>
            </a:r>
            <a:endParaRPr lang="en-US" altLang="ko-KR" sz="3000" kern="0" dirty="0">
              <a:solidFill>
                <a:prstClr val="black">
                  <a:lumMod val="75000"/>
                  <a:lumOff val="25000"/>
                </a:prstClr>
              </a:solidFill>
              <a:ea typeface="휴먼둥근헤드라인" panose="02030504000101010101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8-2) 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개발조직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6C20103-D8BA-4227-8BE2-D42AF50D1670}"/>
              </a:ext>
            </a:extLst>
          </p:cNvPr>
          <p:cNvSpPr/>
          <p:nvPr/>
        </p:nvSpPr>
        <p:spPr>
          <a:xfrm>
            <a:off x="677545" y="6074410"/>
            <a:ext cx="2380615" cy="33464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050" dirty="0">
                <a:solidFill>
                  <a:prstClr val="white"/>
                </a:solidFill>
              </a:rPr>
              <a:t>※</a:t>
            </a:r>
            <a:r>
              <a:rPr lang="ko-KR" altLang="en-US" sz="1050" dirty="0">
                <a:solidFill>
                  <a:prstClr val="white"/>
                </a:solidFill>
              </a:rPr>
              <a:t>성인 남녀 </a:t>
            </a:r>
            <a:r>
              <a:rPr lang="en-US" altLang="ko-KR" sz="1050" dirty="0">
                <a:solidFill>
                  <a:prstClr val="white"/>
                </a:solidFill>
              </a:rPr>
              <a:t>1,000</a:t>
            </a:r>
            <a:r>
              <a:rPr lang="ko-KR" altLang="en-US" sz="1050" dirty="0">
                <a:solidFill>
                  <a:prstClr val="white"/>
                </a:solidFill>
              </a:rPr>
              <a:t>명 대상 </a:t>
            </a:r>
            <a:r>
              <a:rPr lang="en-US" altLang="ko-KR" sz="1050" dirty="0">
                <a:solidFill>
                  <a:prstClr val="white"/>
                </a:solidFill>
              </a:rPr>
              <a:t>(2019. 12)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6EC2E64-2C99-4D36-ACF4-C90260E84623}"/>
              </a:ext>
            </a:extLst>
          </p:cNvPr>
          <p:cNvSpPr/>
          <p:nvPr/>
        </p:nvSpPr>
        <p:spPr>
          <a:xfrm>
            <a:off x="4301490" y="1398270"/>
            <a:ext cx="3614420" cy="368300"/>
          </a:xfrm>
          <a:prstGeom prst="rect">
            <a:avLst/>
          </a:prstGeom>
          <a:solidFill>
            <a:srgbClr val="BFBF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solidFill>
                  <a:prstClr val="white"/>
                </a:solidFill>
              </a:rPr>
              <a:t>주문의 민족</a:t>
            </a:r>
            <a:endParaRPr lang="en-US" altLang="ko-KR" sz="1600" b="1" dirty="0">
              <a:solidFill>
                <a:prstClr val="white"/>
              </a:solidFill>
            </a:endParaRPr>
          </a:p>
        </p:txBody>
      </p:sp>
      <p:graphicFrame>
        <p:nvGraphicFramePr>
          <p:cNvPr id="12" name="표 2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912489"/>
              </p:ext>
            </p:extLst>
          </p:nvPr>
        </p:nvGraphicFramePr>
        <p:xfrm>
          <a:off x="6695440" y="3965727"/>
          <a:ext cx="5134610" cy="2062480"/>
        </p:xfrm>
        <a:graphic>
          <a:graphicData uri="http://schemas.openxmlformats.org/drawingml/2006/table">
            <a:tbl>
              <a:tblPr firstRow="1" firstCol="1" bandRow="1">
                <a:tableStyleId>{00000000-0000-0000-0000-000000000000}</a:tableStyleId>
              </a:tblPr>
              <a:tblGrid>
                <a:gridCol w="398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27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085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lvl="1" indent="0" algn="ctr" defTabSz="508000" latinLnBrk="0" hangingPunct="1">
                        <a:buFontTx/>
                        <a:buNone/>
                      </a:pPr>
                      <a:r>
                        <a:rPr lang="ko-KR" sz="1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5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508000" latinLnBrk="0" hangingPunct="1">
                        <a:buFontTx/>
                        <a:buNone/>
                      </a:pPr>
                      <a:r>
                        <a:rPr sz="1500" b="0" i="0" kern="0">
                          <a:solidFill>
                            <a:srgbClr val="000000"/>
                          </a:solidFill>
                          <a:latin typeface="+mj-ea"/>
                          <a:ea typeface="맑은 고딕" charset="0"/>
                        </a:rPr>
                        <a:t>DB </a:t>
                      </a:r>
                      <a:r>
                        <a:rPr sz="1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쿼리 작성 및 DB관리</a:t>
                      </a:r>
                      <a:endParaRPr lang="ko-KR" altLang="en-US" sz="15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508000" latinLnBrk="0" hangingPunct="1">
                        <a:buFontTx/>
                        <a:buNone/>
                      </a:pPr>
                      <a:r>
                        <a:rPr lang="ko-KR" altLang="en-US" sz="1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이홍주</a:t>
                      </a:r>
                      <a:r>
                        <a:rPr lang="en-US" altLang="ko-KR" sz="1500" b="0" i="0" kern="0">
                          <a:solidFill>
                            <a:srgbClr val="000000"/>
                          </a:solidFill>
                          <a:latin typeface="+mj-ea"/>
                          <a:ea typeface="맑은 고딕" charset="0"/>
                        </a:rPr>
                        <a:t>, </a:t>
                      </a:r>
                      <a:r>
                        <a:rPr sz="1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이성복, 임재욱</a:t>
                      </a:r>
                      <a:endParaRPr lang="ko-KR" altLang="en-US" sz="15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9875">
                <a:tc>
                  <a:txBody>
                    <a:bodyPr/>
                    <a:lstStyle/>
                    <a:p>
                      <a:pPr marL="0" lvl="1" indent="0" algn="ctr" defTabSz="508000" latinLnBrk="0" hangingPunct="1">
                        <a:buFontTx/>
                        <a:buNone/>
                      </a:pPr>
                      <a:r>
                        <a:rPr lang="ko-KR" sz="1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5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508000" latinLnBrk="0" hangingPunct="1">
                        <a:buFontTx/>
                        <a:buNone/>
                      </a:pPr>
                      <a:r>
                        <a:rPr sz="1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AWS</a:t>
                      </a:r>
                      <a:r>
                        <a:rPr lang="en-US" sz="1500" b="0" i="0" kern="0">
                          <a:solidFill>
                            <a:srgbClr val="000000"/>
                          </a:solidFill>
                          <a:latin typeface="+mj-ea"/>
                          <a:ea typeface="맑은 고딕" charset="0"/>
                        </a:rPr>
                        <a:t> </a:t>
                      </a:r>
                      <a:r>
                        <a:rPr lang="ko-KR" altLang="en-US" sz="1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서버 관리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508000" latinLnBrk="0" hangingPunct="1">
                        <a:buFontTx/>
                        <a:buNone/>
                      </a:pPr>
                      <a:r>
                        <a:rPr sz="1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이홍주</a:t>
                      </a:r>
                      <a:endParaRPr lang="ko-KR" altLang="en-US" sz="15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530">
                <a:tc>
                  <a:txBody>
                    <a:bodyPr/>
                    <a:lstStyle/>
                    <a:p>
                      <a:pPr marL="0" lvl="1" indent="0" algn="ctr" defTabSz="508000" latinLnBrk="0" hangingPunct="1">
                        <a:buFontTx/>
                        <a:buNone/>
                      </a:pPr>
                      <a:r>
                        <a:rPr lang="en-US" altLang="ko-KR" sz="1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5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508000" latinLnBrk="0" hangingPunct="1">
                        <a:buFontTx/>
                        <a:buNone/>
                      </a:pPr>
                      <a:r>
                        <a:rPr lang="en-US" altLang="ko-KR" sz="1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Github </a:t>
                      </a:r>
                      <a:r>
                        <a:rPr lang="ko-KR" altLang="en-US" sz="1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환경 구축 및 관리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508000" latinLnBrk="0" hangingPunct="1">
                        <a:buFontTx/>
                        <a:buNone/>
                      </a:pPr>
                      <a:r>
                        <a:rPr lang="ko-KR" altLang="en-US" sz="1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이성복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3530">
                <a:tc>
                  <a:txBody>
                    <a:bodyPr/>
                    <a:lstStyle/>
                    <a:p>
                      <a:pPr marL="0" lvl="1" indent="0" algn="ctr" defTabSz="508000" latinLnBrk="0" hangingPunct="1">
                        <a:buFontTx/>
                        <a:buNone/>
                      </a:pPr>
                      <a:r>
                        <a:rPr lang="en-US" altLang="ko-KR" sz="1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5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508000" latinLnBrk="0" hangingPunct="1">
                        <a:buFontTx/>
                        <a:buNone/>
                      </a:pPr>
                      <a:r>
                        <a:rPr sz="1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API</a:t>
                      </a:r>
                      <a:r>
                        <a:rPr lang="en-US" sz="1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구현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508000" latinLnBrk="0" hangingPunct="1">
                        <a:buFontTx/>
                        <a:buNone/>
                      </a:pPr>
                      <a:r>
                        <a:rPr sz="1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이홍주,</a:t>
                      </a:r>
                      <a:r>
                        <a:rPr lang="ko-KR" altLang="en-US" sz="1500" b="0" i="0" kern="0">
                          <a:solidFill>
                            <a:srgbClr val="000000"/>
                          </a:solidFill>
                          <a:latin typeface="+mj-ea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lang="ko-KR" altLang="en-US" sz="1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이성복</a:t>
                      </a:r>
                      <a:r>
                        <a:rPr lang="en-US" sz="1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</a:t>
                      </a:r>
                      <a:r>
                        <a:rPr sz="1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임재욱</a:t>
                      </a:r>
                      <a:endParaRPr lang="ko-KR" altLang="en-US" sz="15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lvl="1" indent="0" algn="ctr" defTabSz="508000" latinLnBrk="0" hangingPunct="1">
                        <a:buFontTx/>
                        <a:buNone/>
                      </a:pPr>
                      <a:r>
                        <a:rPr lang="en-US" altLang="ko-KR" sz="1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15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508000" latinLnBrk="0" hangingPunct="1">
                        <a:buFontTx/>
                        <a:buNone/>
                      </a:pPr>
                      <a:r>
                        <a:rPr lang="ko-KR" sz="1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RestAPI</a:t>
                      </a:r>
                      <a:r>
                        <a:rPr lang="en-US" altLang="ko-KR" sz="1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설계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508000" latinLnBrk="0" hangingPunct="1">
                        <a:buFontTx/>
                        <a:buNone/>
                      </a:pPr>
                      <a:r>
                        <a:rPr sz="1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이영민, 이성복</a:t>
                      </a:r>
                      <a:endParaRPr lang="ko-KR" altLang="en-US" sz="15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3530">
                <a:tc>
                  <a:txBody>
                    <a:bodyPr/>
                    <a:lstStyle/>
                    <a:p>
                      <a:pPr marL="0" lvl="1" indent="0" algn="ctr" defTabSz="508000" latinLnBrk="0" hangingPunct="1">
                        <a:buFontTx/>
                        <a:buNone/>
                      </a:pPr>
                      <a:r>
                        <a:rPr lang="en-US" altLang="ko-KR" sz="1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6</a:t>
                      </a:r>
                      <a:endParaRPr lang="ko-KR" altLang="en-US" sz="15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508000" latinLnBrk="0" hangingPunct="1">
                        <a:buFontTx/>
                        <a:buNone/>
                      </a:pPr>
                      <a:r>
                        <a:rPr lang="ko-KR" altLang="en-US" sz="1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사업자 기능 개발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5080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0" lang="ko-KR" altLang="en-US" sz="1500" b="0" i="0" strike="noStrike" kern="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이홍주</a:t>
                      </a:r>
                      <a:r>
                        <a:rPr kumimoji="0" lang="en-US" altLang="ko-KR" sz="1500" b="0" i="0" strike="noStrike" kern="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,</a:t>
                      </a:r>
                      <a:r>
                        <a:rPr kumimoji="0" lang="ko-KR" altLang="en-US" sz="1500" b="0" i="0" strike="noStrike" kern="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이성복</a:t>
                      </a:r>
                      <a:r>
                        <a:rPr kumimoji="0" lang="en-US" altLang="ko-KR" sz="1500" b="0" i="0" strike="noStrike" kern="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,</a:t>
                      </a:r>
                      <a:r>
                        <a:rPr kumimoji="0" lang="ko-KR" altLang="en-US" sz="1500" b="0" i="0" strike="noStrike" kern="0" cap="none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임재욱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69875">
                <a:tc>
                  <a:txBody>
                    <a:bodyPr/>
                    <a:lstStyle/>
                    <a:p>
                      <a:pPr marL="0" lvl="1" indent="0" algn="ctr" defTabSz="508000" latinLnBrk="0" hangingPunct="1">
                        <a:buFontTx/>
                        <a:buNone/>
                      </a:pPr>
                      <a:r>
                        <a:rPr lang="en-US" altLang="ko-KR" sz="1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7</a:t>
                      </a:r>
                      <a:endParaRPr lang="ko-KR" altLang="en-US" sz="15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508000" latinLnBrk="0" hangingPunct="1">
                        <a:buFontTx/>
                        <a:buNone/>
                      </a:pPr>
                      <a:r>
                        <a:rPr lang="ko-KR" altLang="en-US" sz="1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고객 기능 개발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5080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0" lang="ko-KR" altLang="en-US" sz="1500" b="0" i="0" strike="noStrike" kern="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이홍주</a:t>
                      </a:r>
                      <a:r>
                        <a:rPr kumimoji="0" lang="en-US" altLang="ko-KR" sz="1500" b="0" i="0" strike="noStrike" kern="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,</a:t>
                      </a:r>
                      <a:r>
                        <a:rPr kumimoji="0" lang="ko-KR" altLang="en-US" sz="1500" b="0" i="0" strike="noStrike" kern="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</a:t>
                      </a:r>
                      <a:r>
                        <a:rPr kumimoji="0" lang="ko-KR" altLang="en-US" sz="1500" b="0" i="0" strike="noStrike" kern="0" cap="none" dirty="0" err="1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이성복</a:t>
                      </a:r>
                      <a:r>
                        <a:rPr kumimoji="0" lang="en-US" altLang="ko-KR" sz="1500" b="0" i="0" strike="noStrike" kern="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,</a:t>
                      </a:r>
                      <a:r>
                        <a:rPr kumimoji="0" lang="ko-KR" altLang="en-US" sz="1500" b="0" i="0" strike="noStrike" kern="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 임재욱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14" name="직사각형 13">
            <a:extLst>
              <a:ext uri="{FF2B5EF4-FFF2-40B4-BE49-F238E27FC236}">
                <a16:creationId xmlns:a16="http://schemas.microsoft.com/office/drawing/2014/main" id="{2B3ECBB7-E6B4-4DA8-93EA-0F309E78AF6A}"/>
              </a:ext>
            </a:extLst>
          </p:cNvPr>
          <p:cNvSpPr/>
          <p:nvPr/>
        </p:nvSpPr>
        <p:spPr>
          <a:xfrm>
            <a:off x="2383790" y="3767455"/>
            <a:ext cx="1348105" cy="352425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프론트엔드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54E20576-897E-4579-B3BC-B7FD57F5438D}"/>
              </a:ext>
            </a:extLst>
          </p:cNvPr>
          <p:cNvSpPr/>
          <p:nvPr/>
        </p:nvSpPr>
        <p:spPr>
          <a:xfrm>
            <a:off x="8589010" y="3590925"/>
            <a:ext cx="1348105" cy="352425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err="1">
                <a:solidFill>
                  <a:schemeClr val="tx1"/>
                </a:solidFill>
              </a:rPr>
              <a:t>백엔드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0D37A506-1946-4BB0-A2EF-B8A5B5BC4FF5}"/>
              </a:ext>
            </a:extLst>
          </p:cNvPr>
          <p:cNvCxnSpPr>
            <a:cxnSpLocks/>
          </p:cNvCxnSpPr>
          <p:nvPr/>
        </p:nvCxnSpPr>
        <p:spPr>
          <a:xfrm>
            <a:off x="6096000" y="1766570"/>
            <a:ext cx="0" cy="470535"/>
          </a:xfrm>
          <a:prstGeom prst="line">
            <a:avLst/>
          </a:prstGeom>
          <a:ln>
            <a:solidFill>
              <a:srgbClr val="6469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2BA5146-F839-4FD4-9307-47E0699FF561}"/>
              </a:ext>
            </a:extLst>
          </p:cNvPr>
          <p:cNvCxnSpPr/>
          <p:nvPr/>
        </p:nvCxnSpPr>
        <p:spPr>
          <a:xfrm flipH="1">
            <a:off x="3101340" y="2024380"/>
            <a:ext cx="3050540" cy="0"/>
          </a:xfrm>
          <a:prstGeom prst="line">
            <a:avLst/>
          </a:prstGeom>
          <a:ln>
            <a:solidFill>
              <a:srgbClr val="6469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261282C-565B-447A-A4A7-7BA5D81A6A94}"/>
              </a:ext>
            </a:extLst>
          </p:cNvPr>
          <p:cNvCxnSpPr>
            <a:cxnSpLocks/>
          </p:cNvCxnSpPr>
          <p:nvPr/>
        </p:nvCxnSpPr>
        <p:spPr>
          <a:xfrm flipV="1">
            <a:off x="6129655" y="2007870"/>
            <a:ext cx="3166745" cy="16510"/>
          </a:xfrm>
          <a:prstGeom prst="line">
            <a:avLst/>
          </a:prstGeom>
          <a:ln>
            <a:solidFill>
              <a:srgbClr val="6469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3DA4C9B-6FED-41EC-9134-152B53F2D802}"/>
              </a:ext>
            </a:extLst>
          </p:cNvPr>
          <p:cNvCxnSpPr>
            <a:cxnSpLocks/>
          </p:cNvCxnSpPr>
          <p:nvPr/>
        </p:nvCxnSpPr>
        <p:spPr>
          <a:xfrm>
            <a:off x="9262745" y="1995170"/>
            <a:ext cx="0" cy="1595755"/>
          </a:xfrm>
          <a:prstGeom prst="line">
            <a:avLst/>
          </a:prstGeom>
          <a:ln>
            <a:solidFill>
              <a:srgbClr val="6469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5F04644-F665-4D34-84B5-4DA8984A0687}"/>
              </a:ext>
            </a:extLst>
          </p:cNvPr>
          <p:cNvCxnSpPr>
            <a:cxnSpLocks/>
          </p:cNvCxnSpPr>
          <p:nvPr/>
        </p:nvCxnSpPr>
        <p:spPr>
          <a:xfrm>
            <a:off x="3067050" y="1995170"/>
            <a:ext cx="0" cy="1786255"/>
          </a:xfrm>
          <a:prstGeom prst="line">
            <a:avLst/>
          </a:prstGeom>
          <a:ln>
            <a:solidFill>
              <a:srgbClr val="6469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D53B77F-DE44-4D29-8659-6482397A8B7B}"/>
              </a:ext>
            </a:extLst>
          </p:cNvPr>
          <p:cNvSpPr/>
          <p:nvPr/>
        </p:nvSpPr>
        <p:spPr>
          <a:xfrm>
            <a:off x="5421630" y="2220595"/>
            <a:ext cx="1348105" cy="352425"/>
          </a:xfrm>
          <a:prstGeom prst="rect">
            <a:avLst/>
          </a:prstGeom>
          <a:solidFill>
            <a:schemeClr val="bg2"/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>
                <a:solidFill>
                  <a:schemeClr val="tx1"/>
                </a:solidFill>
              </a:rPr>
              <a:t>안드로이드</a:t>
            </a:r>
          </a:p>
        </p:txBody>
      </p:sp>
      <p:graphicFrame>
        <p:nvGraphicFramePr>
          <p:cNvPr id="25" name="표 2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40472546"/>
              </p:ext>
            </p:extLst>
          </p:nvPr>
        </p:nvGraphicFramePr>
        <p:xfrm>
          <a:off x="823595" y="4131310"/>
          <a:ext cx="4474210" cy="1504445"/>
        </p:xfrm>
        <a:graphic>
          <a:graphicData uri="http://schemas.openxmlformats.org/drawingml/2006/table">
            <a:tbl>
              <a:tblPr firstRow="1" firstCol="1" bandRow="1">
                <a:tableStyleId>{00000000-0000-0000-0000-000000000000}</a:tableStyleId>
              </a:tblPr>
              <a:tblGrid>
                <a:gridCol w="346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79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47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87785">
                <a:tc>
                  <a:txBody>
                    <a:bodyPr/>
                    <a:lstStyle/>
                    <a:p>
                      <a:pPr marL="0" lvl="1" indent="0" algn="ctr" defTabSz="508000" latinLnBrk="0" hangingPunct="1">
                        <a:buFontTx/>
                        <a:buNone/>
                      </a:pPr>
                      <a:r>
                        <a:rPr lang="ko-KR" sz="1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5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508000" latinLnBrk="0" hangingPunct="1">
                        <a:buFontTx/>
                        <a:buNone/>
                      </a:pPr>
                      <a:r>
                        <a:rPr lang="ko-KR" altLang="en-US" sz="1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와이어프레임 제작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508000" latinLnBrk="0" hangingPunct="1">
                        <a:buFontTx/>
                        <a:buNone/>
                      </a:pPr>
                      <a:r>
                        <a:rPr lang="ko-KR" sz="1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정성헌</a:t>
                      </a:r>
                      <a:endParaRPr lang="ko-KR" altLang="en-US" sz="15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530">
                <a:tc>
                  <a:txBody>
                    <a:bodyPr/>
                    <a:lstStyle/>
                    <a:p>
                      <a:pPr marL="0" lvl="1" indent="0" algn="ctr" defTabSz="508000" latinLnBrk="0" hangingPunct="1">
                        <a:buFontTx/>
                        <a:buNone/>
                      </a:pPr>
                      <a:r>
                        <a:rPr lang="ko-KR" sz="1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5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508000" latinLnBrk="0" hangingPunct="1">
                        <a:buFontTx/>
                        <a:buNone/>
                      </a:pPr>
                      <a:r>
                        <a:rPr lang="ko-KR" altLang="en-US" sz="1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플로차트 제작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508000" latinLnBrk="0" hangingPunct="1">
                        <a:buFontTx/>
                        <a:buNone/>
                      </a:pPr>
                      <a:r>
                        <a:rPr lang="ko-KR" sz="1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송치봉</a:t>
                      </a:r>
                      <a:endParaRPr lang="ko-KR" altLang="en-US" sz="15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530">
                <a:tc>
                  <a:txBody>
                    <a:bodyPr/>
                    <a:lstStyle/>
                    <a:p>
                      <a:pPr marL="0" lvl="1" indent="0" algn="ctr" defTabSz="508000" latinLnBrk="0" hangingPunct="1">
                        <a:buFontTx/>
                        <a:buNone/>
                      </a:pPr>
                      <a:r>
                        <a:rPr lang="ko-KR" sz="1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5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508000" latinLnBrk="0" hangingPunct="1">
                        <a:buFontTx/>
                        <a:buNone/>
                      </a:pPr>
                      <a:r>
                        <a:rPr lang="ko-KR" altLang="en-US" sz="1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메인화면 디자인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508000" latinLnBrk="0" hangingPunct="1">
                        <a:buFontTx/>
                        <a:buNone/>
                      </a:pPr>
                      <a:r>
                        <a:rPr sz="1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정성헌, 송치봉</a:t>
                      </a:r>
                      <a:endParaRPr lang="ko-KR" altLang="en-US" sz="15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lvl="1" indent="0" algn="ctr" defTabSz="508000" latinLnBrk="0" hangingPunct="1">
                        <a:buFontTx/>
                        <a:buNone/>
                      </a:pPr>
                      <a:r>
                        <a:rPr lang="ko-KR" sz="1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5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508000" latinLnBrk="0" hangingPunct="1">
                        <a:buFontTx/>
                        <a:buNone/>
                      </a:pPr>
                      <a:r>
                        <a:rPr lang="ko-KR" altLang="en-US" sz="1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사업자 화면 디자인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508000" latinLnBrk="0" hangingPunct="1">
                        <a:buFontTx/>
                        <a:buNone/>
                      </a:pPr>
                      <a:r>
                        <a:rPr sz="1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정성헌</a:t>
                      </a:r>
                      <a:r>
                        <a:rPr lang="ko-KR" sz="1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송치봉</a:t>
                      </a:r>
                      <a:endParaRPr lang="ko-KR" altLang="en-US" sz="15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3530">
                <a:tc>
                  <a:txBody>
                    <a:bodyPr/>
                    <a:lstStyle/>
                    <a:p>
                      <a:pPr marL="0" lvl="1" indent="0" algn="ctr" defTabSz="508000" latinLnBrk="0" hangingPunct="1">
                        <a:buFontTx/>
                        <a:buNone/>
                      </a:pPr>
                      <a:r>
                        <a:rPr lang="ko-KR" sz="1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5</a:t>
                      </a:r>
                      <a:endParaRPr lang="ko-KR" altLang="en-US" sz="15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508000" latinLnBrk="0" hangingPunct="1">
                        <a:buFontTx/>
                        <a:buNone/>
                      </a:pPr>
                      <a:r>
                        <a:rPr lang="ko-KR" altLang="en-US" sz="1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고객 화면 디자인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5080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5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정성헌</a:t>
                      </a:r>
                      <a:r>
                        <a:rPr lang="en-US" altLang="ko-KR" sz="15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5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송치봉</a:t>
                      </a:r>
                      <a:endParaRPr lang="ko-KR" altLang="en-US" sz="1500" b="0" i="0" kern="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0" name="표 23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6882176"/>
              </p:ext>
            </p:extLst>
          </p:nvPr>
        </p:nvGraphicFramePr>
        <p:xfrm>
          <a:off x="3871595" y="2588590"/>
          <a:ext cx="4474210" cy="1219200"/>
        </p:xfrm>
        <a:graphic>
          <a:graphicData uri="http://schemas.openxmlformats.org/drawingml/2006/table">
            <a:tbl>
              <a:tblPr firstRow="1" firstCol="1" bandRow="1">
                <a:tableStyleId>{00000000-0000-0000-0000-000000000000}</a:tableStyleId>
              </a:tblPr>
              <a:tblGrid>
                <a:gridCol w="3467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380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894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6070">
                <a:tc>
                  <a:txBody>
                    <a:bodyPr/>
                    <a:lstStyle/>
                    <a:p>
                      <a:pPr marL="0" lvl="1" indent="0" algn="ctr" defTabSz="508000" latinLnBrk="0" hangingPunct="1">
                        <a:buFontTx/>
                        <a:buNone/>
                      </a:pPr>
                      <a:r>
                        <a:rPr lang="ko-KR" sz="1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1</a:t>
                      </a:r>
                      <a:endParaRPr lang="ko-KR" altLang="en-US" sz="15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508000" latinLnBrk="0" hangingPunct="1">
                        <a:buFontTx/>
                        <a:buNone/>
                      </a:pPr>
                      <a:r>
                        <a:rPr lang="ko-KR" altLang="en-US" sz="15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레이아웃 기초 디자인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508000" latinLnBrk="0" hangingPunct="1">
                        <a:buFontTx/>
                        <a:buNone/>
                      </a:pPr>
                      <a:r>
                        <a:rPr lang="ko-KR" altLang="en-US" sz="1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이영민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3530">
                <a:tc>
                  <a:txBody>
                    <a:bodyPr/>
                    <a:lstStyle/>
                    <a:p>
                      <a:pPr marL="0" lvl="1" indent="0" algn="ctr" defTabSz="508000" latinLnBrk="0" hangingPunct="1">
                        <a:buFontTx/>
                        <a:buNone/>
                      </a:pPr>
                      <a:r>
                        <a:rPr lang="ko-KR" sz="1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2</a:t>
                      </a:r>
                      <a:endParaRPr lang="ko-KR" altLang="en-US" sz="15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508000" latinLnBrk="0" hangingPunct="1">
                        <a:buFontTx/>
                        <a:buNone/>
                      </a:pPr>
                      <a:r>
                        <a:rPr lang="ko-KR" altLang="en-US" sz="1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메인화면 개발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508000" latinLnBrk="0" hangingPunct="1">
                        <a:buFontTx/>
                        <a:buNone/>
                      </a:pPr>
                      <a:r>
                        <a:rPr lang="ko-KR" altLang="en-US" sz="1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이영민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3530">
                <a:tc>
                  <a:txBody>
                    <a:bodyPr/>
                    <a:lstStyle/>
                    <a:p>
                      <a:pPr marL="0" lvl="1" indent="0" algn="ctr" defTabSz="508000" latinLnBrk="0" hangingPunct="1">
                        <a:buFontTx/>
                        <a:buNone/>
                      </a:pPr>
                      <a:r>
                        <a:rPr lang="ko-KR" sz="1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3</a:t>
                      </a:r>
                      <a:endParaRPr lang="ko-KR" altLang="en-US" sz="15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508000" latinLnBrk="0" hangingPunct="1">
                        <a:buFontTx/>
                        <a:buNone/>
                      </a:pPr>
                      <a:r>
                        <a:rPr lang="ko-KR" altLang="en-US" sz="1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사업자</a:t>
                      </a:r>
                      <a:r>
                        <a:rPr lang="en-US" altLang="ko-KR" sz="1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1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고객 화면 개발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508000" latinLnBrk="0" hangingPunct="1">
                        <a:buFontTx/>
                        <a:buNone/>
                      </a:pPr>
                      <a:r>
                        <a:rPr lang="ko-KR" altLang="en-US" sz="1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이영민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6070">
                <a:tc>
                  <a:txBody>
                    <a:bodyPr/>
                    <a:lstStyle/>
                    <a:p>
                      <a:pPr marL="0" lvl="1" indent="0" algn="ctr" defTabSz="508000" latinLnBrk="0" hangingPunct="1">
                        <a:buFontTx/>
                        <a:buNone/>
                      </a:pPr>
                      <a:r>
                        <a:rPr lang="ko-KR" sz="1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4</a:t>
                      </a:r>
                      <a:endParaRPr lang="ko-KR" altLang="en-US" sz="15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508000" latinLnBrk="0" hangingPunct="1">
                        <a:buFontTx/>
                        <a:buNone/>
                      </a:pPr>
                      <a:r>
                        <a:rPr lang="ko-KR" altLang="en-US" sz="15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단위</a:t>
                      </a:r>
                      <a:r>
                        <a:rPr lang="en-US" altLang="ko-KR" sz="15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lang="ko-KR" altLang="en-US" sz="15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통합 테스트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l" defTabSz="508000" latinLnBrk="0" hangingPunct="1">
                        <a:buFontTx/>
                        <a:buNone/>
                      </a:pPr>
                      <a:r>
                        <a:rPr lang="ko-KR" altLang="en-US" sz="1500" b="0" i="0" kern="0" dirty="0" err="1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이홍주</a:t>
                      </a:r>
                      <a:r>
                        <a:rPr lang="en-US" altLang="ko-KR" sz="15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, </a:t>
                      </a:r>
                      <a:r>
                        <a:rPr lang="ko-KR" altLang="en-US" sz="1500" b="0" i="0" kern="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이영민</a:t>
                      </a:r>
                    </a:p>
                  </a:txBody>
                  <a:tcPr marL="64770" marR="64770" marT="17780" marB="17780" anchor="ctr">
                    <a:lnL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001401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555" y="2324100"/>
            <a:ext cx="7497445" cy="4533900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595" y="-61595"/>
            <a:ext cx="4572000" cy="4694555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1003300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9806D22-FCD2-4A2B-8B55-D707D714D2D4}"/>
              </a:ext>
            </a:extLst>
          </p:cNvPr>
          <p:cNvSpPr/>
          <p:nvPr/>
        </p:nvSpPr>
        <p:spPr>
          <a:xfrm>
            <a:off x="3060700" y="-94615"/>
            <a:ext cx="6096000" cy="108648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8.</a:t>
            </a:r>
            <a:r>
              <a:rPr lang="ko-KR" altLang="en-US" sz="3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개발</a:t>
            </a:r>
            <a:endParaRPr lang="en-US" altLang="ko-KR" sz="3000" kern="0" dirty="0">
              <a:solidFill>
                <a:prstClr val="black">
                  <a:lumMod val="75000"/>
                  <a:lumOff val="25000"/>
                </a:prstClr>
              </a:solidFill>
              <a:ea typeface="휴먼둥근헤드라인" panose="02030504000101010101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8-3) 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개발계획</a:t>
            </a:r>
          </a:p>
        </p:txBody>
      </p:sp>
      <p:graphicFrame>
        <p:nvGraphicFramePr>
          <p:cNvPr id="11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6808119"/>
              </p:ext>
            </p:extLst>
          </p:nvPr>
        </p:nvGraphicFramePr>
        <p:xfrm>
          <a:off x="530225" y="1296670"/>
          <a:ext cx="11129645" cy="47085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570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863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686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686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686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686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686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6863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6863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6863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46863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46863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46863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46863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46863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46863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46863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468630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468630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468630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468630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</a:tblGrid>
              <a:tr h="692785">
                <a:tc row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kern="120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</a:rPr>
                        <a:t>               </a:t>
                      </a:r>
                      <a:endParaRPr lang="ko-KR" altLang="en-US" kern="120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200" kern="120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</a:rPr>
                        <a:t>                </a:t>
                      </a:r>
                      <a:r>
                        <a:rPr lang="ko-KR" altLang="en-US" sz="1200" kern="120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</a:rPr>
                        <a:t>날짜</a:t>
                      </a:r>
                    </a:p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200" kern="120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</a:endParaRPr>
                    </a:p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200" kern="120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</a:rPr>
                        <a:t> </a:t>
                      </a:r>
                    </a:p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200" kern="120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</a:rPr>
                        <a:t>   구분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 gridSpan="4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600" b="1" kern="1200" dirty="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ko-KR" altLang="en-US" sz="1600" b="1" kern="1200" dirty="0">
                          <a:solidFill>
                            <a:srgbClr val="000000"/>
                          </a:solidFill>
                        </a:rPr>
                        <a:t>월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0" lang="en-US" altLang="ko-KR" sz="1600" b="1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3</a:t>
                      </a:r>
                      <a:r>
                        <a:rPr kumimoji="0" lang="ko-KR" altLang="en-US" sz="1600" b="1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월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0" lang="en-US" altLang="ko-KR" sz="1600" b="1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4</a:t>
                      </a:r>
                      <a:r>
                        <a:rPr kumimoji="0" lang="ko-KR" altLang="en-US" sz="1600" b="1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월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0" lang="en-US" altLang="ko-KR" sz="1600" b="1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5</a:t>
                      </a:r>
                      <a:r>
                        <a:rPr kumimoji="0" lang="ko-KR" altLang="en-US" sz="1600" b="1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월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kumimoji="0" lang="en-US" altLang="ko-KR" sz="1600" b="1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6</a:t>
                      </a:r>
                      <a:r>
                        <a:rPr kumimoji="0" lang="ko-KR" altLang="en-US" sz="1600" b="1" i="0" strike="noStrike" kern="1200" cap="none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월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8326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b="1" kern="120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ko-KR" altLang="en-US" sz="800" b="1" kern="1200">
                          <a:solidFill>
                            <a:srgbClr val="000000"/>
                          </a:solidFill>
                        </a:rPr>
                        <a:t>주차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b="1" kern="1200" dirty="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ko-KR" altLang="en-US" sz="800" b="1" kern="1200" dirty="0">
                          <a:solidFill>
                            <a:srgbClr val="000000"/>
                          </a:solidFill>
                        </a:rPr>
                        <a:t>주차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b="1" kern="120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ko-KR" altLang="en-US" sz="800" b="1" kern="1200">
                          <a:solidFill>
                            <a:srgbClr val="000000"/>
                          </a:solidFill>
                        </a:rPr>
                        <a:t>주차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b="1" kern="1200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lang="ko-KR" altLang="en-US" sz="800" b="1" kern="1200">
                          <a:solidFill>
                            <a:srgbClr val="000000"/>
                          </a:solidFill>
                        </a:rPr>
                        <a:t>주차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b="1" kern="120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ko-KR" altLang="en-US" sz="800" b="1" kern="1200">
                          <a:solidFill>
                            <a:srgbClr val="000000"/>
                          </a:solidFill>
                        </a:rPr>
                        <a:t>주차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b="1" kern="120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ko-KR" altLang="en-US" sz="800" b="1" kern="1200">
                          <a:solidFill>
                            <a:srgbClr val="000000"/>
                          </a:solidFill>
                        </a:rPr>
                        <a:t>주차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b="1" kern="120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ko-KR" altLang="en-US" sz="800" b="1" kern="1200">
                          <a:solidFill>
                            <a:srgbClr val="000000"/>
                          </a:solidFill>
                        </a:rPr>
                        <a:t>주차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b="1" kern="1200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lang="ko-KR" altLang="en-US" sz="800" b="1" kern="1200">
                          <a:solidFill>
                            <a:srgbClr val="000000"/>
                          </a:solidFill>
                        </a:rPr>
                        <a:t>주차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b="1" kern="120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ko-KR" altLang="en-US" sz="800" b="1" kern="1200">
                          <a:solidFill>
                            <a:srgbClr val="000000"/>
                          </a:solidFill>
                        </a:rPr>
                        <a:t>주차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b="1" kern="120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ko-KR" altLang="en-US" sz="800" b="1" kern="1200">
                          <a:solidFill>
                            <a:srgbClr val="000000"/>
                          </a:solidFill>
                        </a:rPr>
                        <a:t>주차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b="1" kern="120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ko-KR" altLang="en-US" sz="800" b="1" kern="1200">
                          <a:solidFill>
                            <a:srgbClr val="000000"/>
                          </a:solidFill>
                        </a:rPr>
                        <a:t>주차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b="1" kern="1200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lang="ko-KR" altLang="en-US" sz="800" b="1" kern="1200">
                          <a:solidFill>
                            <a:srgbClr val="000000"/>
                          </a:solidFill>
                        </a:rPr>
                        <a:t>주차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b="1" kern="120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ko-KR" altLang="en-US" sz="800" b="1" kern="1200">
                          <a:solidFill>
                            <a:srgbClr val="000000"/>
                          </a:solidFill>
                        </a:rPr>
                        <a:t>주차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b="1" kern="120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ko-KR" altLang="en-US" sz="800" b="1" kern="1200">
                          <a:solidFill>
                            <a:srgbClr val="000000"/>
                          </a:solidFill>
                        </a:rPr>
                        <a:t>주차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b="1" kern="120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ko-KR" altLang="en-US" sz="800" b="1" kern="1200">
                          <a:solidFill>
                            <a:srgbClr val="000000"/>
                          </a:solidFill>
                        </a:rPr>
                        <a:t>주차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b="1" kern="1200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lang="ko-KR" altLang="en-US" sz="800" b="1" kern="1200">
                          <a:solidFill>
                            <a:srgbClr val="000000"/>
                          </a:solidFill>
                        </a:rPr>
                        <a:t>주차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b="1" kern="1200">
                          <a:solidFill>
                            <a:srgbClr val="000000"/>
                          </a:solidFill>
                        </a:rPr>
                        <a:t>1</a:t>
                      </a:r>
                      <a:r>
                        <a:rPr lang="ko-KR" altLang="en-US" sz="800" b="1" kern="1200">
                          <a:solidFill>
                            <a:srgbClr val="000000"/>
                          </a:solidFill>
                        </a:rPr>
                        <a:t>주차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b="1" kern="1200">
                          <a:solidFill>
                            <a:srgbClr val="000000"/>
                          </a:solidFill>
                        </a:rPr>
                        <a:t>2</a:t>
                      </a:r>
                      <a:r>
                        <a:rPr lang="ko-KR" altLang="en-US" sz="800" b="1" kern="1200">
                          <a:solidFill>
                            <a:srgbClr val="000000"/>
                          </a:solidFill>
                        </a:rPr>
                        <a:t>주차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b="1" kern="1200">
                          <a:solidFill>
                            <a:srgbClr val="000000"/>
                          </a:solidFill>
                        </a:rPr>
                        <a:t>3</a:t>
                      </a:r>
                      <a:r>
                        <a:rPr lang="ko-KR" altLang="en-US" sz="800" b="1" kern="1200">
                          <a:solidFill>
                            <a:srgbClr val="000000"/>
                          </a:solidFill>
                        </a:rPr>
                        <a:t>주차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800" b="1" kern="1200">
                          <a:solidFill>
                            <a:srgbClr val="000000"/>
                          </a:solidFill>
                        </a:rPr>
                        <a:t>4</a:t>
                      </a:r>
                      <a:r>
                        <a:rPr lang="ko-KR" altLang="en-US" sz="800" b="1" kern="1200">
                          <a:solidFill>
                            <a:srgbClr val="000000"/>
                          </a:solidFill>
                        </a:rPr>
                        <a:t>주차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041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b="1" kern="120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</a:rPr>
                        <a:t>공통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000" kern="1200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000" kern="1200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000" kern="1200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000" kern="1200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000" kern="120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000" kern="120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000" kern="120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000" kern="120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000" kern="120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000" kern="1200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000" kern="120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000" kern="120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000" kern="120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000" kern="120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000" kern="120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000" kern="1200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000" kern="1200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+mj-lt"/>
                          <a:ea typeface="맑은 고딕" charset="0"/>
                        </a:rPr>
                        <a:t>TEST</a:t>
                      </a:r>
                      <a:endParaRPr lang="ko-KR" altLang="en-US" sz="1000" kern="1200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+mj-lt"/>
                        <a:ea typeface="맑은 고딕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000" kern="1200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+mj-lt"/>
                          <a:ea typeface="맑은 고딕" charset="0"/>
                        </a:rPr>
                        <a:t>TEST</a:t>
                      </a:r>
                      <a:endParaRPr lang="ko-KR" altLang="en-US" sz="1000" kern="1200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+mj-lt"/>
                        <a:ea typeface="맑은 고딕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000" kern="120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</a:rPr>
                        <a:t>수정</a:t>
                      </a:r>
                      <a:r>
                        <a:rPr lang="en-US" altLang="ko-KR" sz="1000" kern="120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00" kern="120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</a:rPr>
                        <a:t>및</a:t>
                      </a:r>
                      <a:r>
                        <a:rPr lang="ko-KR" altLang="en-US" sz="1000" kern="120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00" kern="120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</a:rPr>
                        <a:t>보완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7818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b="1" kern="1200">
                          <a:solidFill>
                            <a:srgbClr val="000000"/>
                          </a:solidFill>
                        </a:rPr>
                        <a:t>프론트엔드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900" kern="1200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</a:rPr>
                        <a:t>와이어프레임</a:t>
                      </a:r>
                      <a:endParaRPr lang="en-US" altLang="ko-KR" sz="900" kern="1200" dirty="0">
                        <a:ln w="9525" cap="flat" cmpd="sng" algn="ctr">
                          <a:noFill/>
                          <a:prstDash/>
                          <a:round/>
                          <a:headEnd type="none" w="med" len="med"/>
                          <a:tailEnd type="none" w="med" len="med"/>
                        </a:ln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900" kern="1200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</a:rPr>
                        <a:t>(</a:t>
                      </a:r>
                      <a:r>
                        <a:rPr lang="ko-KR" altLang="en-US" sz="900" kern="1200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</a:rPr>
                        <a:t>앱</a:t>
                      </a:r>
                      <a:r>
                        <a:rPr lang="en-US" altLang="ko-KR" sz="900" kern="1200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</a:rPr>
                        <a:t>/</a:t>
                      </a:r>
                      <a:r>
                        <a:rPr lang="ko-KR" altLang="en-US" sz="900" kern="1200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</a:rPr>
                        <a:t>웹</a:t>
                      </a:r>
                      <a:r>
                        <a:rPr lang="en-US" altLang="ko-KR" sz="900" kern="1200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</a:rPr>
                        <a:t>) </a:t>
                      </a:r>
                      <a:r>
                        <a:rPr lang="ko-KR" altLang="en-US" sz="900" kern="1200" dirty="0">
                          <a:ln w="9525" cap="flat" cmpd="sng" algn="ctr">
                            <a:noFill/>
                            <a:prstDash/>
                            <a:round/>
                            <a:headEnd type="none" w="med" len="med"/>
                            <a:tailEnd type="none" w="med" len="med"/>
                          </a:ln>
                          <a:solidFill>
                            <a:srgbClr val="000000"/>
                          </a:solidFill>
                          <a:latin typeface="맑은 고딕" charset="0"/>
                        </a:rPr>
                        <a:t>제작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000" kern="1200" dirty="0" err="1">
                          <a:solidFill>
                            <a:srgbClr val="000000"/>
                          </a:solidFill>
                          <a:latin typeface="맑은 고딕" charset="0"/>
                        </a:rPr>
                        <a:t>메인화면</a:t>
                      </a:r>
                      <a:r>
                        <a:rPr lang="ko-KR" altLang="en-US" sz="1000" kern="1200" dirty="0">
                          <a:solidFill>
                            <a:srgbClr val="000000"/>
                          </a:solidFill>
                          <a:latin typeface="맑은 고딕" charset="0"/>
                        </a:rPr>
                        <a:t> 디자인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800" kern="1200" dirty="0"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000" kern="1200" dirty="0">
                          <a:solidFill>
                            <a:srgbClr val="000000"/>
                          </a:solidFill>
                          <a:latin typeface="맑은 고딕" charset="0"/>
                        </a:rPr>
                        <a:t>사업자 화면 개발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000" kern="1200" dirty="0">
                          <a:solidFill>
                            <a:srgbClr val="000000"/>
                          </a:solidFill>
                          <a:latin typeface="맑은 고딕" charset="0"/>
                        </a:rPr>
                        <a:t>고객 화면 개발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000" kern="1200" dirty="0">
                          <a:solidFill>
                            <a:srgbClr val="000000"/>
                          </a:solidFill>
                          <a:latin typeface="맑은 고딕" charset="0"/>
                        </a:rPr>
                        <a:t>이슈 처리 및 디버깅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62000">
                <a:tc row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b="1" kern="1200">
                          <a:solidFill>
                            <a:srgbClr val="000000"/>
                          </a:solidFill>
                        </a:rPr>
                        <a:t>백엔드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900" kern="1200" dirty="0">
                          <a:solidFill>
                            <a:srgbClr val="000000"/>
                          </a:solidFill>
                          <a:latin typeface="맑은 고딕" charset="0"/>
                        </a:rPr>
                        <a:t>서버 구축 </a:t>
                      </a:r>
                      <a:r>
                        <a:rPr lang="en-US" altLang="ko-KR" sz="900" kern="1200" dirty="0" err="1">
                          <a:solidFill>
                            <a:srgbClr val="000000"/>
                          </a:solidFill>
                          <a:latin typeface="맑은 고딕" charset="0"/>
                        </a:rPr>
                        <a:t>Github</a:t>
                      </a:r>
                      <a:r>
                        <a:rPr lang="en-US" altLang="ko-KR" sz="900" kern="1200" dirty="0">
                          <a:solidFill>
                            <a:srgbClr val="000000"/>
                          </a:solidFill>
                          <a:latin typeface="맑은 고딕" charset="0"/>
                        </a:rPr>
                        <a:t> </a:t>
                      </a:r>
                      <a:r>
                        <a:rPr lang="ko-KR" altLang="en-US" sz="900" kern="1200" dirty="0">
                          <a:solidFill>
                            <a:srgbClr val="000000"/>
                          </a:solidFill>
                          <a:latin typeface="맑은 고딕" charset="0"/>
                        </a:rPr>
                        <a:t>구축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</a:txBody>
                  <a:tcPr anchor="ctr"/>
                </a:tc>
                <a:tc gridSpan="18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000" kern="1200" dirty="0">
                          <a:solidFill>
                            <a:srgbClr val="000000"/>
                          </a:solidFill>
                          <a:latin typeface="맑은 고딕" charset="0"/>
                        </a:rPr>
                        <a:t>서버</a:t>
                      </a:r>
                      <a:r>
                        <a:rPr lang="ko-KR" altLang="en-US" sz="1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000000"/>
                          </a:solidFill>
                          <a:latin typeface="맑은 고딕" charset="0"/>
                        </a:rPr>
                        <a:t>유지</a:t>
                      </a:r>
                      <a:r>
                        <a:rPr lang="ko-KR" altLang="en-US" sz="1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000000"/>
                          </a:solidFill>
                          <a:latin typeface="맑은 고딕" charset="0"/>
                        </a:rPr>
                        <a:t>보수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algn="l" latinLnBrk="1">
                        <a:buFontTx/>
                        <a:buNone/>
                      </a:pPr>
                      <a:r>
                        <a:rPr lang="ko-KR" altLang="en-US" sz="1000" kern="1200" dirty="0">
                          <a:solidFill>
                            <a:srgbClr val="000000"/>
                          </a:solidFill>
                          <a:latin typeface="맑은 고딕" charset="0"/>
                        </a:rPr>
                        <a:t>서버</a:t>
                      </a:r>
                      <a:r>
                        <a:rPr lang="ko-KR" altLang="en-US" sz="1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000000"/>
                          </a:solidFill>
                          <a:latin typeface="맑은 고딕" charset="0"/>
                        </a:rPr>
                        <a:t>유지</a:t>
                      </a:r>
                      <a:r>
                        <a:rPr lang="ko-KR" altLang="en-US" sz="1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000000"/>
                          </a:solidFill>
                          <a:latin typeface="맑은 고딕" charset="0"/>
                        </a:rPr>
                        <a:t>보수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740410">
                <a:tc v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900" kern="1200" dirty="0">
                          <a:solidFill>
                            <a:srgbClr val="000000"/>
                          </a:solidFill>
                          <a:latin typeface="맑은 고딕" charset="0"/>
                        </a:rPr>
                        <a:t>API </a:t>
                      </a:r>
                      <a:r>
                        <a:rPr lang="ko-KR" altLang="en-US" sz="900" kern="1200" dirty="0">
                          <a:solidFill>
                            <a:srgbClr val="000000"/>
                          </a:solidFill>
                          <a:latin typeface="맑은 고딕" charset="0"/>
                        </a:rPr>
                        <a:t>테스트</a:t>
                      </a:r>
                      <a:endParaRPr lang="en-US" altLang="ko-KR" sz="900" kern="1200" dirty="0"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900" kern="1200" dirty="0">
                          <a:solidFill>
                            <a:srgbClr val="000000"/>
                          </a:solidFill>
                          <a:latin typeface="맑은 고딕" charset="0"/>
                        </a:rPr>
                        <a:t>및 분석</a:t>
                      </a:r>
                      <a:endParaRPr lang="en-US" altLang="ko-KR" sz="900" kern="1200" dirty="0"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marR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API</a:t>
                      </a:r>
                      <a:r>
                        <a:rPr lang="ko-KR" altLang="en-US" sz="1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000000"/>
                          </a:solidFill>
                          <a:latin typeface="맑은 고딕" charset="0"/>
                        </a:rPr>
                        <a:t>구현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00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000" kern="1200" dirty="0" err="1">
                          <a:solidFill>
                            <a:srgbClr val="000000"/>
                          </a:solidFill>
                          <a:latin typeface="맑은 고딕" charset="0"/>
                        </a:rPr>
                        <a:t>메인화면</a:t>
                      </a:r>
                      <a:r>
                        <a:rPr lang="ko-KR" altLang="en-US" sz="1000" kern="1200" dirty="0">
                          <a:solidFill>
                            <a:srgbClr val="000000"/>
                          </a:solidFill>
                          <a:latin typeface="맑은 고딕" charset="0"/>
                        </a:rPr>
                        <a:t> 개발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000" kern="1200" dirty="0">
                          <a:solidFill>
                            <a:srgbClr val="000000"/>
                          </a:solidFill>
                          <a:latin typeface="맑은 고딕" charset="0"/>
                        </a:rPr>
                        <a:t>사업자 기능 개발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</a:txBody>
                  <a:tcPr anchor="ctr"/>
                </a:tc>
                <a:tc gridSpan="4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000" kern="1200" dirty="0">
                          <a:solidFill>
                            <a:srgbClr val="000000"/>
                          </a:solidFill>
                          <a:latin typeface="맑은 고딕" charset="0"/>
                        </a:rPr>
                        <a:t>고객 기능 개발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1480"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600" b="1" kern="1200">
                          <a:solidFill>
                            <a:srgbClr val="000000"/>
                          </a:solidFill>
                        </a:rPr>
                        <a:t>안드로이드</a:t>
                      </a:r>
                    </a:p>
                  </a:txBody>
                  <a:tcPr anchor="ctr">
                    <a:solidFill>
                      <a:schemeClr val="bg2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레이아웃 </a:t>
                      </a:r>
                    </a:p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기초 디자인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000" kern="1200" dirty="0" err="1">
                          <a:solidFill>
                            <a:srgbClr val="000000"/>
                          </a:solidFill>
                          <a:latin typeface="맑은 고딕" charset="0"/>
                        </a:rPr>
                        <a:t>메인화면</a:t>
                      </a:r>
                      <a:r>
                        <a:rPr lang="ko-KR" altLang="en-US" sz="1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000000"/>
                          </a:solidFill>
                          <a:latin typeface="맑은 고딕" charset="0"/>
                        </a:rPr>
                        <a:t>개발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000" kern="1200" dirty="0">
                          <a:solidFill>
                            <a:srgbClr val="000000"/>
                          </a:solidFill>
                          <a:latin typeface="맑은 고딕" charset="0"/>
                        </a:rPr>
                        <a:t>단위</a:t>
                      </a: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TEST</a:t>
                      </a: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단위</a:t>
                      </a: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TEST</a:t>
                      </a: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000" kern="1200" dirty="0">
                          <a:solidFill>
                            <a:srgbClr val="000000"/>
                          </a:solidFill>
                          <a:latin typeface="맑은 고딕" charset="0"/>
                        </a:rPr>
                        <a:t>사업자화면</a:t>
                      </a:r>
                      <a:r>
                        <a:rPr lang="ko-KR" altLang="en-US" sz="1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000000"/>
                          </a:solidFill>
                          <a:latin typeface="맑은 고딕" charset="0"/>
                        </a:rPr>
                        <a:t>개발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단위</a:t>
                      </a: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TEST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000" kern="1200" dirty="0">
                          <a:solidFill>
                            <a:srgbClr val="000000"/>
                          </a:solidFill>
                          <a:latin typeface="맑은 고딕" charset="0"/>
                        </a:rPr>
                        <a:t>단위</a:t>
                      </a:r>
                      <a:r>
                        <a:rPr lang="en-US" altLang="ko-KR" sz="1000" kern="1200" dirty="0">
                          <a:solidFill>
                            <a:srgbClr val="000000"/>
                          </a:solidFill>
                          <a:latin typeface="맑은 고딕" charset="0"/>
                        </a:rPr>
                        <a:t>TEST</a:t>
                      </a: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000" kern="1200" dirty="0">
                          <a:solidFill>
                            <a:srgbClr val="000000"/>
                          </a:solidFill>
                          <a:latin typeface="맑은 고딕" charset="0"/>
                        </a:rPr>
                        <a:t>고객</a:t>
                      </a:r>
                      <a:r>
                        <a:rPr lang="ko-KR" altLang="en-US" sz="1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000000"/>
                          </a:solidFill>
                          <a:latin typeface="맑은 고딕" charset="0"/>
                        </a:rPr>
                        <a:t>주문 화면</a:t>
                      </a:r>
                      <a:r>
                        <a:rPr lang="ko-KR" altLang="en-US" sz="1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000000"/>
                          </a:solidFill>
                          <a:latin typeface="맑은 고딕" charset="0"/>
                        </a:rPr>
                        <a:t>개발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00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단위</a:t>
                      </a: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000" kern="12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  <a:cs typeface="+mn-cs"/>
                        </a:rPr>
                        <a:t>TEST</a:t>
                      </a:r>
                      <a:endParaRPr lang="ko-KR" altLang="en-US" sz="100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000" kern="1200" dirty="0">
                          <a:solidFill>
                            <a:srgbClr val="000000"/>
                          </a:solidFill>
                          <a:latin typeface="맑은 고딕" charset="0"/>
                        </a:rPr>
                        <a:t>단위</a:t>
                      </a:r>
                      <a:endParaRPr lang="en-US" altLang="ko-KR" sz="1000" kern="1200" dirty="0"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000" kern="1200" dirty="0">
                          <a:solidFill>
                            <a:srgbClr val="000000"/>
                          </a:solidFill>
                          <a:latin typeface="맑은 고딕" charset="0"/>
                        </a:rPr>
                        <a:t>TEST</a:t>
                      </a: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</a:endParaRPr>
                    </a:p>
                  </a:txBody>
                  <a:tcPr anchor="ctr"/>
                </a:tc>
                <a:tc gridSpan="3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000" kern="1200" dirty="0">
                          <a:solidFill>
                            <a:srgbClr val="000000"/>
                          </a:solidFill>
                          <a:latin typeface="맑은 고딕" charset="0"/>
                        </a:rPr>
                        <a:t>고객</a:t>
                      </a:r>
                      <a:r>
                        <a:rPr lang="ko-KR" altLang="en-US" sz="1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000000"/>
                          </a:solidFill>
                          <a:latin typeface="맑은 고딕" charset="0"/>
                        </a:rPr>
                        <a:t>예약</a:t>
                      </a:r>
                      <a:r>
                        <a:rPr lang="ko-KR" altLang="en-US" sz="1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000000"/>
                          </a:solidFill>
                          <a:latin typeface="맑은 고딕" charset="0"/>
                        </a:rPr>
                        <a:t>화면</a:t>
                      </a:r>
                      <a:r>
                        <a:rPr lang="ko-KR" altLang="en-US" sz="1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ko-KR" altLang="en-US" sz="1000" kern="1200" dirty="0">
                          <a:solidFill>
                            <a:srgbClr val="000000"/>
                          </a:solidFill>
                          <a:latin typeface="맑은 고딕" charset="0"/>
                        </a:rPr>
                        <a:t>개발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ko-KR" altLang="en-US" sz="1000" kern="1200" dirty="0">
                          <a:solidFill>
                            <a:srgbClr val="000000"/>
                          </a:solidFill>
                          <a:latin typeface="맑은 고딕" charset="0"/>
                        </a:rPr>
                        <a:t>통합</a:t>
                      </a:r>
                    </a:p>
                    <a:p>
                      <a:pPr marL="0" lvl="1" indent="0" algn="ctr" latinLnBrk="1">
                        <a:buFontTx/>
                        <a:buNone/>
                      </a:pPr>
                      <a:r>
                        <a:rPr lang="en-US" altLang="ko-KR" sz="1000" kern="1200" dirty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TEST</a:t>
                      </a:r>
                      <a:endParaRPr lang="ko-KR" altLang="en-US" sz="1000" kern="1200" dirty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marL="0" lvl="1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000" kern="12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  <a:cs typeface="+mn-cs"/>
                      </a:endParaRP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ko-KR" altLang="en-US" kern="12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02D13A15-D71F-49E2-AB86-9714835C6A7D}"/>
              </a:ext>
            </a:extLst>
          </p:cNvPr>
          <p:cNvCxnSpPr>
            <a:cxnSpLocks/>
          </p:cNvCxnSpPr>
          <p:nvPr/>
        </p:nvCxnSpPr>
        <p:spPr>
          <a:xfrm>
            <a:off x="501650" y="1287145"/>
            <a:ext cx="1765300" cy="135128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4654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555" y="2324100"/>
            <a:ext cx="7497445" cy="4533900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595" y="-61595"/>
            <a:ext cx="4572000" cy="4694555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1003300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7A873E7-FC25-41FB-A9C9-401440B8E151}"/>
              </a:ext>
            </a:extLst>
          </p:cNvPr>
          <p:cNvSpPr/>
          <p:nvPr/>
        </p:nvSpPr>
        <p:spPr>
          <a:xfrm>
            <a:off x="3060700" y="125095"/>
            <a:ext cx="6096635" cy="69301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lnSpc>
                <a:spcPct val="150000"/>
              </a:lnSpc>
              <a:buFontTx/>
              <a:buNone/>
              <a:defRPr/>
            </a:pPr>
            <a:r>
              <a:rPr lang="en-US" altLang="ko-KR" sz="3000" dirty="0">
                <a:solidFill>
                  <a:srgbClr val="000000">
                    <a:lumMod val="75000"/>
                    <a:lumOff val="25000"/>
                  </a:srgbClr>
                </a:solidFill>
                <a:latin typeface="휴먼둥근헤드라인" charset="0"/>
                <a:ea typeface="휴먼둥근헤드라인" charset="0"/>
              </a:rPr>
              <a:t>9. Q&amp;A</a:t>
            </a:r>
            <a:endParaRPr lang="ko-KR" altLang="en-US" sz="3000" dirty="0">
              <a:solidFill>
                <a:srgbClr val="000000">
                  <a:lumMod val="75000"/>
                  <a:lumOff val="25000"/>
                </a:srgbClr>
              </a:solidFill>
              <a:latin typeface="휴먼둥근헤드라인" charset="0"/>
              <a:ea typeface="휴먼둥근헤드라인" charset="0"/>
            </a:endParaRPr>
          </a:p>
        </p:txBody>
      </p:sp>
      <p:sp>
        <p:nvSpPr>
          <p:cNvPr id="7" name="직사각형 6"/>
          <p:cNvSpPr>
            <a:spLocks/>
          </p:cNvSpPr>
          <p:nvPr/>
        </p:nvSpPr>
        <p:spPr>
          <a:xfrm>
            <a:off x="2346960" y="3394075"/>
            <a:ext cx="7498080" cy="83058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lnSpc>
                <a:spcPct val="150000"/>
              </a:lnSpc>
              <a:buFontTx/>
              <a:buNone/>
              <a:defRPr/>
            </a:pPr>
            <a:r>
              <a:rPr lang="ko-KR" altLang="ko-KR" sz="3200">
                <a:solidFill>
                  <a:srgbClr val="000000">
                    <a:lumMod val="75000"/>
                    <a:lumOff val="25000"/>
                  </a:srgbClr>
                </a:solidFill>
                <a:latin typeface="휴먼둥근헤드라인" charset="0"/>
                <a:ea typeface="휴먼둥근헤드라인" charset="0"/>
              </a:rPr>
              <a:t>궁금하신거 있으신가요 ?</a:t>
            </a:r>
            <a:endParaRPr lang="ko-KR" altLang="en-US" sz="3200">
              <a:solidFill>
                <a:srgbClr val="000000">
                  <a:lumMod val="75000"/>
                  <a:lumOff val="25000"/>
                </a:srgbClr>
              </a:solidFill>
              <a:latin typeface="휴먼둥근헤드라인" charset="0"/>
              <a:ea typeface="휴먼둥근헤드라인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442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555" y="2324100"/>
            <a:ext cx="7497445" cy="4533900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595" y="-61595"/>
            <a:ext cx="4572000" cy="4694555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1003300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Rect 0">
            <a:extLst>
              <a:ext uri="{FF2B5EF4-FFF2-40B4-BE49-F238E27FC236}">
                <a16:creationId xmlns:a16="http://schemas.microsoft.com/office/drawing/2014/main" id="{64F4AF9C-EFD4-48A4-B835-ECAD3B14451C}"/>
              </a:ext>
            </a:extLst>
          </p:cNvPr>
          <p:cNvSpPr>
            <a:spLocks/>
          </p:cNvSpPr>
          <p:nvPr/>
        </p:nvSpPr>
        <p:spPr>
          <a:xfrm>
            <a:off x="2360295" y="2378075"/>
            <a:ext cx="7498080" cy="2102485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lnSpc>
                <a:spcPct val="150000"/>
              </a:lnSpc>
              <a:buFontTx/>
              <a:buNone/>
              <a:defRPr/>
            </a:pPr>
            <a:r>
              <a:rPr lang="ko-KR" altLang="en-US" sz="10000" dirty="0">
                <a:solidFill>
                  <a:srgbClr val="000000">
                    <a:lumMod val="75000"/>
                    <a:lumOff val="25000"/>
                  </a:srgbClr>
                </a:solidFill>
                <a:latin typeface="휴먼둥근헤드라인" charset="0"/>
                <a:ea typeface="휴먼둥근헤드라인" charset="0"/>
              </a:rPr>
              <a:t>감사합니다</a:t>
            </a:r>
            <a:r>
              <a:rPr lang="en-US" altLang="ko-KR" sz="10000" dirty="0">
                <a:solidFill>
                  <a:srgbClr val="000000">
                    <a:lumMod val="75000"/>
                    <a:lumOff val="25000"/>
                  </a:srgbClr>
                </a:solidFill>
                <a:latin typeface="휴먼둥근헤드라인" charset="0"/>
                <a:ea typeface="휴먼둥근헤드라인" charset="0"/>
              </a:rPr>
              <a:t>.</a:t>
            </a:r>
            <a:endParaRPr lang="ko-KR" altLang="en-US" sz="10000" dirty="0">
              <a:solidFill>
                <a:srgbClr val="000000">
                  <a:lumMod val="75000"/>
                  <a:lumOff val="25000"/>
                </a:srgbClr>
              </a:solidFill>
              <a:latin typeface="휴먼둥근헤드라인" charset="0"/>
              <a:ea typeface="휴먼둥근헤드라인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8942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555" y="2324100"/>
            <a:ext cx="7497445" cy="4533900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595" y="-61595"/>
            <a:ext cx="4572000" cy="4694555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1003300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48" name="텍스트 상자 2">
            <a:extLst>
              <a:ext uri="{FF2B5EF4-FFF2-40B4-BE49-F238E27FC236}">
                <a16:creationId xmlns:a16="http://schemas.microsoft.com/office/drawing/2014/main" id="{DE24BDED-6FDD-47F2-A674-BEF06AAB830E}"/>
              </a:ext>
            </a:extLst>
          </p:cNvPr>
          <p:cNvSpPr txBox="1">
            <a:spLocks/>
          </p:cNvSpPr>
          <p:nvPr/>
        </p:nvSpPr>
        <p:spPr>
          <a:xfrm>
            <a:off x="1352550" y="3983990"/>
            <a:ext cx="2064385" cy="4324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ko-KR" altLang="ko-KR" sz="2200" dirty="0">
                <a:latin typeface="레시피코리아 Medium" charset="0"/>
                <a:ea typeface="레시피코리아 Medium" charset="0"/>
              </a:rPr>
              <a:t>조장</a:t>
            </a:r>
            <a:r>
              <a:rPr lang="en-US" altLang="ko-KR" sz="2200" dirty="0">
                <a:latin typeface="레시피코리아 Medium" charset="0"/>
                <a:ea typeface="레시피코리아 Medium" charset="0"/>
              </a:rPr>
              <a:t> </a:t>
            </a:r>
            <a:r>
              <a:rPr lang="ko-KR" sz="2200" dirty="0" err="1">
                <a:latin typeface="레시피코리아 Medium" charset="0"/>
                <a:ea typeface="레시피코리아 Medium" charset="0"/>
              </a:rPr>
              <a:t>이홍주</a:t>
            </a:r>
            <a:r>
              <a:rPr lang="ko-KR" sz="2200" dirty="0">
                <a:latin typeface="맑은 고딕" charset="0"/>
                <a:ea typeface="맑은 고딕" charset="0"/>
              </a:rPr>
              <a:t> </a:t>
            </a:r>
            <a:endParaRPr lang="ko-KR" altLang="en-US" sz="2200" dirty="0">
              <a:latin typeface="맑은 고딕" charset="0"/>
              <a:ea typeface="맑은 고딕" charset="0"/>
            </a:endParaRPr>
          </a:p>
        </p:txBody>
      </p:sp>
      <p:sp>
        <p:nvSpPr>
          <p:cNvPr id="49" name="텍스트 상자 3">
            <a:extLst>
              <a:ext uri="{FF2B5EF4-FFF2-40B4-BE49-F238E27FC236}">
                <a16:creationId xmlns:a16="http://schemas.microsoft.com/office/drawing/2014/main" id="{95BAEDBE-D40A-45CE-9F8A-8F103B61AC98}"/>
              </a:ext>
            </a:extLst>
          </p:cNvPr>
          <p:cNvSpPr txBox="1">
            <a:spLocks/>
          </p:cNvSpPr>
          <p:nvPr/>
        </p:nvSpPr>
        <p:spPr>
          <a:xfrm>
            <a:off x="984250" y="1499870"/>
            <a:ext cx="2803525" cy="43243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numCol="1" anchor="t">
            <a:spAutoFit/>
          </a:bodyPr>
          <a:lstStyle/>
          <a:p>
            <a:pPr marL="0" indent="0" algn="ctr" latinLnBrk="0" hangingPunct="1">
              <a:buFontTx/>
              <a:buNone/>
            </a:pPr>
            <a:r>
              <a:rPr lang="en-US" altLang="ko-KR" sz="2200" dirty="0">
                <a:latin typeface="레시피코리아 Medium" charset="0"/>
                <a:ea typeface="레시피코리아 Medium" charset="0"/>
              </a:rPr>
              <a:t>PM </a:t>
            </a:r>
            <a:r>
              <a:rPr lang="ko-KR" altLang="en-US" sz="2200" dirty="0">
                <a:latin typeface="레시피코리아 Medium" charset="0"/>
                <a:ea typeface="레시피코리아 Medium" charset="0"/>
              </a:rPr>
              <a:t>교수</a:t>
            </a:r>
            <a:r>
              <a:rPr lang="en-US" altLang="ko-KR" sz="2200" dirty="0">
                <a:latin typeface="레시피코리아 Medium" charset="0"/>
                <a:ea typeface="레시피코리아 Medium" charset="0"/>
              </a:rPr>
              <a:t> </a:t>
            </a:r>
            <a:r>
              <a:rPr lang="ko-KR" sz="2200" dirty="0">
                <a:latin typeface="레시피코리아 Medium" charset="0"/>
                <a:ea typeface="레시피코리아 Medium" charset="0"/>
              </a:rPr>
              <a:t>박성철</a:t>
            </a:r>
            <a:endParaRPr lang="ko-KR" altLang="en-US" sz="2200" dirty="0">
              <a:latin typeface="레시피코리아 Medium" charset="0"/>
              <a:ea typeface="레시피코리아 Medium" charset="0"/>
            </a:endParaRPr>
          </a:p>
        </p:txBody>
      </p:sp>
      <p:pic>
        <p:nvPicPr>
          <p:cNvPr id="50" name="그림 4">
            <a:extLst>
              <a:ext uri="{FF2B5EF4-FFF2-40B4-BE49-F238E27FC236}">
                <a16:creationId xmlns:a16="http://schemas.microsoft.com/office/drawing/2014/main" id="{62377FDF-78F6-4110-AD6F-B35963632BA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72565" y="1962785"/>
            <a:ext cx="1831975" cy="176085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51" name="그림 9">
            <a:extLst>
              <a:ext uri="{FF2B5EF4-FFF2-40B4-BE49-F238E27FC236}">
                <a16:creationId xmlns:a16="http://schemas.microsoft.com/office/drawing/2014/main" id="{F16FC652-DEA7-4544-9765-515908641CD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0380" y="4831715"/>
            <a:ext cx="1492250" cy="1548130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52" name="그림 39">
            <a:extLst>
              <a:ext uri="{FF2B5EF4-FFF2-40B4-BE49-F238E27FC236}">
                <a16:creationId xmlns:a16="http://schemas.microsoft.com/office/drawing/2014/main" id="{69A88C9D-9060-4D72-A0B2-F049EDD6994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7730" y="4805045"/>
            <a:ext cx="1527175" cy="1548130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53" name="그림 40">
            <a:extLst>
              <a:ext uri="{FF2B5EF4-FFF2-40B4-BE49-F238E27FC236}">
                <a16:creationId xmlns:a16="http://schemas.microsoft.com/office/drawing/2014/main" id="{EEE5707F-6B65-4285-8D73-41B2998DA0B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51015" y="2154555"/>
            <a:ext cx="1492250" cy="1534160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54" name="그림 41">
            <a:extLst>
              <a:ext uri="{FF2B5EF4-FFF2-40B4-BE49-F238E27FC236}">
                <a16:creationId xmlns:a16="http://schemas.microsoft.com/office/drawing/2014/main" id="{866C69A6-B4BC-46FB-AC9C-D5B178457DC3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02700" y="2152650"/>
            <a:ext cx="1493520" cy="1550035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55" name="그림 46">
            <a:extLst>
              <a:ext uri="{FF2B5EF4-FFF2-40B4-BE49-F238E27FC236}">
                <a16:creationId xmlns:a16="http://schemas.microsoft.com/office/drawing/2014/main" id="{D9CFCC8E-C62F-4977-B5CD-DAA65FC7A83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90110" y="2152650"/>
            <a:ext cx="1492250" cy="1544320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pic>
        <p:nvPicPr>
          <p:cNvPr id="56" name="그림 5">
            <a:extLst>
              <a:ext uri="{FF2B5EF4-FFF2-40B4-BE49-F238E27FC236}">
                <a16:creationId xmlns:a16="http://schemas.microsoft.com/office/drawing/2014/main" id="{ECA5488A-4362-42B8-BDC8-0DCDF2A8036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7485" y="4436745"/>
            <a:ext cx="1837055" cy="1957070"/>
          </a:xfrm>
          <a:prstGeom prst="rect">
            <a:avLst/>
          </a:prstGeom>
          <a:noFill/>
          <a:ln w="9525" cap="flat" cmpd="sng">
            <a:solidFill>
              <a:schemeClr val="tx1">
                <a:alpha val="100000"/>
              </a:schemeClr>
            </a:solidFill>
            <a:prstDash val="solid"/>
            <a:round/>
          </a:ln>
        </p:spPr>
      </p:pic>
      <p:sp>
        <p:nvSpPr>
          <p:cNvPr id="57" name="텍스트 상자 39">
            <a:extLst>
              <a:ext uri="{FF2B5EF4-FFF2-40B4-BE49-F238E27FC236}">
                <a16:creationId xmlns:a16="http://schemas.microsoft.com/office/drawing/2014/main" id="{28230465-0F17-4C55-AF00-6F06FF257655}"/>
              </a:ext>
            </a:extLst>
          </p:cNvPr>
          <p:cNvSpPr txBox="1">
            <a:spLocks/>
          </p:cNvSpPr>
          <p:nvPr/>
        </p:nvSpPr>
        <p:spPr>
          <a:xfrm>
            <a:off x="7147560" y="1619250"/>
            <a:ext cx="1238250" cy="56515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hangingPunct="1"/>
            <a:r>
              <a:rPr lang="ko-KR" sz="2200" dirty="0" err="1">
                <a:latin typeface="레시피코리아 Medium" charset="0"/>
                <a:ea typeface="레시피코리아 Medium" charset="0"/>
              </a:rPr>
              <a:t>이성복</a:t>
            </a:r>
            <a:endParaRPr lang="ko-KR" altLang="en-US" sz="2200" dirty="0">
              <a:latin typeface="맑은 고딕" charset="0"/>
              <a:ea typeface="맑은 고딕" charset="0"/>
            </a:endParaRPr>
          </a:p>
        </p:txBody>
      </p:sp>
      <p:sp>
        <p:nvSpPr>
          <p:cNvPr id="58" name="텍스트 상자 40">
            <a:extLst>
              <a:ext uri="{FF2B5EF4-FFF2-40B4-BE49-F238E27FC236}">
                <a16:creationId xmlns:a16="http://schemas.microsoft.com/office/drawing/2014/main" id="{E7422F8F-1C0C-45BB-ADA7-666167C6A328}"/>
              </a:ext>
            </a:extLst>
          </p:cNvPr>
          <p:cNvSpPr txBox="1">
            <a:spLocks/>
          </p:cNvSpPr>
          <p:nvPr/>
        </p:nvSpPr>
        <p:spPr>
          <a:xfrm>
            <a:off x="9208135" y="1610360"/>
            <a:ext cx="1238250" cy="56515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hangingPunct="1"/>
            <a:r>
              <a:rPr lang="ko-KR" sz="2200" dirty="0">
                <a:latin typeface="레시피코리아 Medium" charset="0"/>
                <a:ea typeface="레시피코리아 Medium" charset="0"/>
              </a:rPr>
              <a:t>정성헌</a:t>
            </a:r>
            <a:endParaRPr lang="ko-KR" altLang="en-US" sz="2200" dirty="0">
              <a:latin typeface="맑은 고딕" charset="0"/>
              <a:ea typeface="맑은 고딕" charset="0"/>
            </a:endParaRPr>
          </a:p>
        </p:txBody>
      </p:sp>
      <p:sp>
        <p:nvSpPr>
          <p:cNvPr id="59" name="텍스트 상자 42">
            <a:extLst>
              <a:ext uri="{FF2B5EF4-FFF2-40B4-BE49-F238E27FC236}">
                <a16:creationId xmlns:a16="http://schemas.microsoft.com/office/drawing/2014/main" id="{88B3062B-A84F-4959-98BA-CBFC76F7A87F}"/>
              </a:ext>
            </a:extLst>
          </p:cNvPr>
          <p:cNvSpPr txBox="1">
            <a:spLocks/>
          </p:cNvSpPr>
          <p:nvPr/>
        </p:nvSpPr>
        <p:spPr>
          <a:xfrm>
            <a:off x="4990465" y="4309745"/>
            <a:ext cx="1264920" cy="56515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hangingPunct="1"/>
            <a:r>
              <a:rPr lang="ko-KR" sz="2200" dirty="0">
                <a:latin typeface="레시피코리아 Medium" charset="0"/>
                <a:ea typeface="레시피코리아 Medium" charset="0"/>
              </a:rPr>
              <a:t>이영민</a:t>
            </a:r>
            <a:endParaRPr lang="ko-KR" altLang="en-US" sz="2200" dirty="0">
              <a:latin typeface="맑은 고딕" charset="0"/>
              <a:ea typeface="맑은 고딕" charset="0"/>
            </a:endParaRPr>
          </a:p>
        </p:txBody>
      </p:sp>
      <p:sp>
        <p:nvSpPr>
          <p:cNvPr id="60" name="텍스트 상자 43">
            <a:extLst>
              <a:ext uri="{FF2B5EF4-FFF2-40B4-BE49-F238E27FC236}">
                <a16:creationId xmlns:a16="http://schemas.microsoft.com/office/drawing/2014/main" id="{09734671-1F3C-41FA-A74E-941DB22DA5C0}"/>
              </a:ext>
            </a:extLst>
          </p:cNvPr>
          <p:cNvSpPr txBox="1">
            <a:spLocks/>
          </p:cNvSpPr>
          <p:nvPr/>
        </p:nvSpPr>
        <p:spPr>
          <a:xfrm>
            <a:off x="7179945" y="4305300"/>
            <a:ext cx="1264920" cy="56515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hangingPunct="1"/>
            <a:r>
              <a:rPr lang="ko-KR" sz="2200" dirty="0" err="1">
                <a:latin typeface="레시피코리아 Medium" charset="0"/>
                <a:ea typeface="레시피코리아 Medium" charset="0"/>
              </a:rPr>
              <a:t>송치봉</a:t>
            </a:r>
            <a:endParaRPr lang="ko-KR" altLang="en-US" sz="2200" dirty="0">
              <a:latin typeface="맑은 고딕" charset="0"/>
              <a:ea typeface="맑은 고딕" charset="0"/>
            </a:endParaRPr>
          </a:p>
        </p:txBody>
      </p:sp>
      <p:sp>
        <p:nvSpPr>
          <p:cNvPr id="61" name="텍스트 상자 44">
            <a:extLst>
              <a:ext uri="{FF2B5EF4-FFF2-40B4-BE49-F238E27FC236}">
                <a16:creationId xmlns:a16="http://schemas.microsoft.com/office/drawing/2014/main" id="{5C236DA1-5D5A-44A8-AAB5-B0CBF2408417}"/>
              </a:ext>
            </a:extLst>
          </p:cNvPr>
          <p:cNvSpPr txBox="1">
            <a:spLocks/>
          </p:cNvSpPr>
          <p:nvPr/>
        </p:nvSpPr>
        <p:spPr>
          <a:xfrm>
            <a:off x="4990465" y="1643380"/>
            <a:ext cx="1264920" cy="565150"/>
          </a:xfrm>
          <a:prstGeom prst="rect">
            <a:avLst/>
          </a:prstGeom>
          <a:noFill/>
        </p:spPr>
        <p:txBody>
          <a:bodyPr vert="horz" wrap="square" lIns="0" tIns="0" rIns="0" bIns="0" anchor="t">
            <a:noAutofit/>
          </a:bodyPr>
          <a:lstStyle/>
          <a:p>
            <a:pPr marL="0" indent="0" algn="l" hangingPunct="1"/>
            <a:r>
              <a:rPr lang="ko-KR" sz="2200" dirty="0">
                <a:latin typeface="레시피코리아 Medium" charset="0"/>
                <a:ea typeface="레시피코리아 Medium" charset="0"/>
              </a:rPr>
              <a:t>임재욱</a:t>
            </a:r>
            <a:endParaRPr lang="ko-KR" altLang="en-US" sz="2200" dirty="0">
              <a:latin typeface="맑은 고딕" charset="0"/>
              <a:ea typeface="맑은 고딕" charset="0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F7AC2E9A-0C2C-4ECD-8AF7-C111B293F7F3}"/>
              </a:ext>
            </a:extLst>
          </p:cNvPr>
          <p:cNvSpPr/>
          <p:nvPr/>
        </p:nvSpPr>
        <p:spPr>
          <a:xfrm>
            <a:off x="3060700" y="125095"/>
            <a:ext cx="6096000" cy="69532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ko-KR" altLang="en-US" sz="30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소개</a:t>
            </a:r>
            <a:endParaRPr lang="en-US" altLang="ko-KR" sz="3000" b="1" kern="0" dirty="0">
              <a:solidFill>
                <a:prstClr val="black">
                  <a:lumMod val="75000"/>
                  <a:lumOff val="25000"/>
                </a:prstClr>
              </a:solidFill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0913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555" y="2324100"/>
            <a:ext cx="7497445" cy="4533900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595" y="-61595"/>
            <a:ext cx="4572000" cy="4694555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1003300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3060700" y="-94615"/>
            <a:ext cx="6096000" cy="108648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1.</a:t>
            </a:r>
            <a:r>
              <a:rPr lang="ko-KR" altLang="en-US" sz="3000" kern="0" dirty="0">
                <a:solidFill>
                  <a:prstClr val="black">
                    <a:lumMod val="75000"/>
                    <a:lumOff val="25000"/>
                  </a:prstClr>
                </a:solidFill>
                <a:ea typeface="휴먼둥근헤드라인" panose="02030504000101010101" pitchFamily="18" charset="-127"/>
              </a:rPr>
              <a:t>프로젝트개요</a:t>
            </a:r>
            <a:endParaRPr lang="en-US" altLang="ko-KR" sz="3000" kern="0" dirty="0">
              <a:solidFill>
                <a:prstClr val="black">
                  <a:lumMod val="75000"/>
                  <a:lumOff val="25000"/>
                </a:prstClr>
              </a:solidFill>
              <a:ea typeface="휴먼둥근헤드라인" panose="02030504000101010101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1-1) 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프로젝트 개요</a:t>
            </a:r>
          </a:p>
        </p:txBody>
      </p:sp>
      <p:sp>
        <p:nvSpPr>
          <p:cNvPr id="7" name="Object 6"/>
          <p:cNvSpPr txBox="1">
            <a:spLocks/>
          </p:cNvSpPr>
          <p:nvPr/>
        </p:nvSpPr>
        <p:spPr>
          <a:xfrm>
            <a:off x="855345" y="3094990"/>
            <a:ext cx="6071235" cy="105029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just" latinLnBrk="0">
              <a:buFontTx/>
              <a:buNone/>
            </a:pPr>
            <a:r>
              <a:rPr lang="ko-KR" sz="2000" spc="-80">
                <a:solidFill>
                  <a:srgbClr val="26272A"/>
                </a:solidFill>
                <a:latin typeface="레시피코리아 Medium" charset="0"/>
                <a:ea typeface="레시피코리아 Medium" charset="0"/>
                <a:cs typeface="에스코어 드림 4 Regular" charset="0"/>
              </a:rPr>
              <a:t>1.</a:t>
            </a:r>
            <a:r>
              <a:rPr lang="en-US" altLang="ko-KR" sz="2000" spc="-80">
                <a:solidFill>
                  <a:srgbClr val="26272A"/>
                </a:solidFill>
                <a:latin typeface="레시피코리아 Medium" charset="0"/>
                <a:ea typeface="레시피코리아 Medium" charset="0"/>
                <a:cs typeface="에스코어 드림 4 Regular" charset="0"/>
              </a:rPr>
              <a:t>  </a:t>
            </a:r>
            <a:r>
              <a:rPr lang="ko-KR" sz="2000" spc="-80">
                <a:solidFill>
                  <a:srgbClr val="26272A"/>
                </a:solidFill>
                <a:latin typeface="레시피코리아 Medium" charset="0"/>
                <a:ea typeface="레시피코리아 Medium" charset="0"/>
                <a:cs typeface="에스코어 드림 4 Regular" charset="0"/>
              </a:rPr>
              <a:t>QR코드 인증을 통한 개인 포스기 이용 주문 및 결제  </a:t>
            </a:r>
            <a:endParaRPr lang="ko-KR" altLang="en-US" sz="2000">
              <a:solidFill>
                <a:srgbClr val="26272A"/>
              </a:solidFill>
              <a:latin typeface="레시피코리아 Medium" charset="0"/>
              <a:ea typeface="레시피코리아 Medium" charset="0"/>
              <a:cs typeface="에스코어 드림 4 Regular" charset="0"/>
            </a:endParaRPr>
          </a:p>
          <a:p>
            <a:pPr marL="0" indent="0" algn="just" latinLnBrk="0">
              <a:buFontTx/>
              <a:buNone/>
            </a:pPr>
            <a:endParaRPr lang="ko-KR" altLang="en-US" sz="2000">
              <a:solidFill>
                <a:srgbClr val="26272A"/>
              </a:solidFill>
              <a:latin typeface="레시피코리아 Medium" charset="0"/>
              <a:ea typeface="레시피코리아 Medium" charset="0"/>
              <a:cs typeface="에스코어 드림 4 Regular" charset="0"/>
            </a:endParaRPr>
          </a:p>
          <a:p>
            <a:pPr marL="0" indent="0" algn="just" latinLnBrk="0">
              <a:buFontTx/>
              <a:buNone/>
            </a:pPr>
            <a:r>
              <a:rPr lang="ko-KR" sz="2000" spc="-80">
                <a:solidFill>
                  <a:srgbClr val="26272A"/>
                </a:solidFill>
                <a:latin typeface="레시피코리아 Medium" charset="0"/>
                <a:ea typeface="레시피코리아 Medium" charset="0"/>
                <a:cs typeface="에스코어 드림 4 Regular" charset="0"/>
              </a:rPr>
              <a:t>2.</a:t>
            </a:r>
            <a:r>
              <a:rPr lang="ko-KR" altLang="en-US" sz="2000">
                <a:solidFill>
                  <a:srgbClr val="26272A"/>
                </a:solidFill>
                <a:latin typeface="레시피코리아 Medium" charset="0"/>
                <a:ea typeface="레시피코리아 Medium" charset="0"/>
                <a:cs typeface="에스코어 드림 4 Regular" charset="0"/>
              </a:rPr>
              <a:t> </a:t>
            </a:r>
            <a:r>
              <a:rPr lang="ko-KR" sz="2000" spc="-80">
                <a:solidFill>
                  <a:srgbClr val="26272A"/>
                </a:solidFill>
                <a:latin typeface="레시피코리아 Medium" charset="0"/>
                <a:ea typeface="레시피코리아 Medium" charset="0"/>
                <a:cs typeface="에스코어 드림 4 Regular" charset="0"/>
              </a:rPr>
              <a:t>원하는 테이블을 선택하여 예약</a:t>
            </a:r>
            <a:endParaRPr lang="ko-KR" altLang="en-US" sz="2000">
              <a:solidFill>
                <a:srgbClr val="26272A"/>
              </a:solidFill>
              <a:latin typeface="레시피코리아 Medium" charset="0"/>
              <a:ea typeface="레시피코리아 Medium" charset="0"/>
              <a:cs typeface="에스코어 드림 4 Regular" charset="0"/>
            </a:endParaRPr>
          </a:p>
          <a:p>
            <a:pPr marL="0" indent="0" algn="just" latinLnBrk="0">
              <a:buFontTx/>
              <a:buNone/>
            </a:pPr>
            <a:endParaRPr lang="ko-KR" altLang="en-US" sz="3200">
              <a:solidFill>
                <a:srgbClr val="26272A"/>
              </a:solidFill>
              <a:latin typeface="에스코어 드림 4 Regular" charset="0"/>
              <a:ea typeface="에스코어 드림 4 Regular" charset="0"/>
              <a:cs typeface="에스코어 드림 4 Regular" charset="0"/>
            </a:endParaRPr>
          </a:p>
          <a:p>
            <a:pPr marL="0" indent="0" algn="just" latinLnBrk="0">
              <a:buFontTx/>
              <a:buNone/>
            </a:pPr>
            <a:endParaRPr lang="ko-KR" altLang="en-US" sz="3200">
              <a:solidFill>
                <a:srgbClr val="26272A"/>
              </a:solidFill>
              <a:latin typeface="에스코어 드림 4 Regular" charset="0"/>
              <a:ea typeface="에스코어 드림 4 Regular" charset="0"/>
              <a:cs typeface="에스코어 드림 4 Regular" charset="0"/>
            </a:endParaRPr>
          </a:p>
        </p:txBody>
      </p:sp>
      <p:pic>
        <p:nvPicPr>
          <p:cNvPr id="9" name="그림 18" descr="C:/Users/user/AppData/Roaming/PolarisOffice/ETemp/16404_8300112/image8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92645" y="1751330"/>
            <a:ext cx="3729990" cy="373570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641452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555" y="2324100"/>
            <a:ext cx="7497445" cy="4533900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595" y="-61595"/>
            <a:ext cx="4572000" cy="4694555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1003300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pic>
        <p:nvPicPr>
          <p:cNvPr id="4" name="그림 3" descr="C:/Users/user/AppData/Roaming/PolarisOffice/ETemp/16404_8300112/image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1135" y="2051283"/>
            <a:ext cx="3062369" cy="3673410"/>
          </a:xfrm>
          <a:prstGeom prst="rect">
            <a:avLst/>
          </a:prstGeom>
          <a:noFill/>
        </p:spPr>
      </p:pic>
      <p:sp>
        <p:nvSpPr>
          <p:cNvPr id="11" name="Object 14"/>
          <p:cNvSpPr txBox="1">
            <a:spLocks/>
          </p:cNvSpPr>
          <p:nvPr/>
        </p:nvSpPr>
        <p:spPr>
          <a:xfrm>
            <a:off x="1086485" y="1761490"/>
            <a:ext cx="5892165" cy="46736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just" latinLnBrk="0">
              <a:buFontTx/>
              <a:buNone/>
            </a:pPr>
            <a:r>
              <a:rPr lang="ko-KR" sz="2500" b="1" spc="-80">
                <a:solidFill>
                  <a:srgbClr val="26272A"/>
                </a:solidFill>
                <a:latin typeface="레시피코리아 Medium" charset="0"/>
                <a:ea typeface="레시피코리아 Medium" charset="0"/>
                <a:cs typeface="에스코어 드림 6 Bold" charset="0"/>
              </a:rPr>
              <a:t>사업자</a:t>
            </a:r>
            <a:r>
              <a:rPr lang="ko-KR" sz="2000" spc="-80">
                <a:solidFill>
                  <a:srgbClr val="26272A"/>
                </a:solidFill>
                <a:latin typeface="레시피코리아 Medium" charset="0"/>
                <a:ea typeface="레시피코리아 Medium" charset="0"/>
                <a:cs typeface="에스코어 드림 6 Bold" charset="0"/>
              </a:rPr>
              <a:t> </a:t>
            </a:r>
            <a:endParaRPr lang="ko-KR" altLang="en-US" sz="2000">
              <a:solidFill>
                <a:srgbClr val="26272A"/>
              </a:solidFill>
              <a:latin typeface="레시피코리아 Medium" charset="0"/>
              <a:ea typeface="레시피코리아 Medium" charset="0"/>
              <a:cs typeface="에스코어 드림 6 Bold" charset="0"/>
            </a:endParaRPr>
          </a:p>
        </p:txBody>
      </p:sp>
      <p:sp>
        <p:nvSpPr>
          <p:cNvPr id="12" name="Object 15"/>
          <p:cNvSpPr txBox="1">
            <a:spLocks/>
          </p:cNvSpPr>
          <p:nvPr/>
        </p:nvSpPr>
        <p:spPr>
          <a:xfrm>
            <a:off x="1032510" y="2308225"/>
            <a:ext cx="8834755" cy="167513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just" defTabSz="508000" latinLnBrk="1">
              <a:lnSpc>
                <a:spcPct val="130000"/>
              </a:lnSpc>
              <a:buFontTx/>
              <a:buNone/>
            </a:pPr>
            <a:r>
              <a:rPr>
                <a:solidFill>
                  <a:srgbClr val="000000"/>
                </a:solidFill>
                <a:latin typeface="레시피코리아 Medium" charset="0"/>
                <a:ea typeface="레시피코리아 Medium" charset="0"/>
              </a:rPr>
              <a:t> 1) 불필요한 직원 고용으로 인한 지출 발생</a:t>
            </a:r>
            <a:endParaRPr lang="ko-KR" altLang="en-US">
              <a:solidFill>
                <a:srgbClr val="000000"/>
              </a:solidFill>
              <a:latin typeface="레시피코리아 Medium" charset="0"/>
              <a:ea typeface="레시피코리아 Medium" charset="0"/>
            </a:endParaRPr>
          </a:p>
          <a:p>
            <a:pPr marL="0" indent="0" algn="just" defTabSz="508000" latinLnBrk="1">
              <a:lnSpc>
                <a:spcPct val="130000"/>
              </a:lnSpc>
              <a:buFontTx/>
              <a:buNone/>
            </a:pPr>
            <a:r>
              <a:rPr>
                <a:solidFill>
                  <a:srgbClr val="000000"/>
                </a:solidFill>
                <a:latin typeface="레시피코리아 Medium" charset="0"/>
                <a:ea typeface="레시피코리아 Medium" charset="0"/>
              </a:rPr>
              <a:t> 2) 의도치 않은 고용자의 부재로 인한 문제점 발생</a:t>
            </a:r>
            <a:endParaRPr lang="ko-KR" altLang="en-US">
              <a:solidFill>
                <a:srgbClr val="000000"/>
              </a:solidFill>
              <a:latin typeface="레시피코리아 Medium" charset="0"/>
              <a:ea typeface="레시피코리아 Medium" charset="0"/>
            </a:endParaRPr>
          </a:p>
          <a:p>
            <a:pPr marL="0" indent="0" algn="just" defTabSz="508000" latinLnBrk="1">
              <a:lnSpc>
                <a:spcPct val="130000"/>
              </a:lnSpc>
              <a:buFontTx/>
              <a:buNone/>
            </a:pPr>
            <a:r>
              <a:rPr>
                <a:solidFill>
                  <a:srgbClr val="000000"/>
                </a:solidFill>
                <a:latin typeface="레시피코리아 Medium" charset="0"/>
                <a:ea typeface="레시피코리아 Medium" charset="0"/>
              </a:rPr>
              <a:t> 3) 직원의 실수로 인한 주문 오류 발생 가능</a:t>
            </a:r>
            <a:endParaRPr lang="ko-KR" altLang="en-US">
              <a:solidFill>
                <a:srgbClr val="000000"/>
              </a:solidFill>
              <a:latin typeface="레시피코리아 Medium" charset="0"/>
              <a:ea typeface="레시피코리아 Medium" charset="0"/>
            </a:endParaRPr>
          </a:p>
        </p:txBody>
      </p:sp>
      <p:sp>
        <p:nvSpPr>
          <p:cNvPr id="13" name="Object 16"/>
          <p:cNvSpPr txBox="1">
            <a:spLocks/>
          </p:cNvSpPr>
          <p:nvPr/>
        </p:nvSpPr>
        <p:spPr>
          <a:xfrm>
            <a:off x="1124585" y="3806190"/>
            <a:ext cx="5892165" cy="46736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just" latinLnBrk="0">
              <a:buFontTx/>
              <a:buNone/>
            </a:pPr>
            <a:r>
              <a:rPr lang="ko-KR" sz="2500" b="1" spc="-80">
                <a:solidFill>
                  <a:srgbClr val="26272A"/>
                </a:solidFill>
                <a:latin typeface="레시피코리아 Medium" charset="0"/>
                <a:ea typeface="레시피코리아 Medium" charset="0"/>
                <a:cs typeface="에스코어 드림 6 Bold" charset="0"/>
              </a:rPr>
              <a:t>고객</a:t>
            </a:r>
            <a:endParaRPr lang="ko-KR" altLang="en-US" sz="2500" b="1">
              <a:solidFill>
                <a:srgbClr val="26272A"/>
              </a:solidFill>
              <a:latin typeface="레시피코리아 Medium" charset="0"/>
              <a:ea typeface="레시피코리아 Medium" charset="0"/>
              <a:cs typeface="에스코어 드림 6 Bold" charset="0"/>
            </a:endParaRPr>
          </a:p>
        </p:txBody>
      </p:sp>
      <p:sp>
        <p:nvSpPr>
          <p:cNvPr id="14" name="Object 17"/>
          <p:cNvSpPr txBox="1">
            <a:spLocks/>
          </p:cNvSpPr>
          <p:nvPr/>
        </p:nvSpPr>
        <p:spPr>
          <a:xfrm>
            <a:off x="1032510" y="4323080"/>
            <a:ext cx="8834755" cy="178181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noAutofit/>
          </a:bodyPr>
          <a:lstStyle/>
          <a:p>
            <a:pPr marL="0" indent="0" algn="just" defTabSz="508000" latinLnBrk="1">
              <a:lnSpc>
                <a:spcPct val="130000"/>
              </a:lnSpc>
              <a:buFontTx/>
              <a:buNone/>
            </a:pPr>
            <a:r>
              <a:rPr>
                <a:solidFill>
                  <a:srgbClr val="000000"/>
                </a:solidFill>
                <a:latin typeface="레시피코리아 Medium" charset="0"/>
                <a:ea typeface="레시피코리아 Medium" charset="0"/>
              </a:rPr>
              <a:t> 1) 한정적 고용자로 인해 다소 오래 걸리는 주문시간 </a:t>
            </a:r>
            <a:endParaRPr lang="ko-KR" altLang="en-US">
              <a:solidFill>
                <a:srgbClr val="000000"/>
              </a:solidFill>
              <a:latin typeface="레시피코리아 Medium" charset="0"/>
              <a:ea typeface="레시피코리아 Medium" charset="0"/>
            </a:endParaRPr>
          </a:p>
          <a:p>
            <a:pPr marL="0" indent="0" algn="just" defTabSz="508000" latinLnBrk="1">
              <a:lnSpc>
                <a:spcPct val="130000"/>
              </a:lnSpc>
              <a:buFontTx/>
              <a:buNone/>
            </a:pPr>
            <a:r>
              <a:rPr>
                <a:solidFill>
                  <a:srgbClr val="000000"/>
                </a:solidFill>
                <a:latin typeface="레시피코리아 Medium" charset="0"/>
                <a:ea typeface="레시피코리아 Medium" charset="0"/>
              </a:rPr>
              <a:t> 2) 주문부터 서빙까지의 복잡한 과정으로 인한 웨이팅 시간 발생</a:t>
            </a:r>
            <a:endParaRPr lang="ko-KR" altLang="en-US">
              <a:solidFill>
                <a:srgbClr val="000000"/>
              </a:solidFill>
              <a:latin typeface="레시피코리아 Medium" charset="0"/>
              <a:ea typeface="레시피코리아 Medium" charset="0"/>
            </a:endParaRPr>
          </a:p>
          <a:p>
            <a:pPr marL="0" indent="0" algn="just" defTabSz="508000" latinLnBrk="1">
              <a:lnSpc>
                <a:spcPct val="130000"/>
              </a:lnSpc>
              <a:buFontTx/>
              <a:buNone/>
            </a:pPr>
            <a:r>
              <a:rPr>
                <a:solidFill>
                  <a:srgbClr val="000000"/>
                </a:solidFill>
                <a:latin typeface="레시피코리아 Medium" charset="0"/>
                <a:ea typeface="레시피코리아 Medium" charset="0"/>
              </a:rPr>
              <a:t> 3) 전화를 통한 식당 예약 시 의사 전달의 오류 발생 가능</a:t>
            </a:r>
            <a:endParaRPr lang="ko-KR" altLang="en-US">
              <a:solidFill>
                <a:srgbClr val="000000"/>
              </a:solidFill>
              <a:latin typeface="레시피코리아 Medium" charset="0"/>
              <a:ea typeface="레시피코리아 Medium" charset="0"/>
            </a:endParaRPr>
          </a:p>
          <a:p>
            <a:pPr marL="0" indent="0" algn="just" defTabSz="508000" latinLnBrk="1">
              <a:lnSpc>
                <a:spcPct val="130000"/>
              </a:lnSpc>
              <a:buFontTx/>
              <a:buNone/>
            </a:pPr>
            <a:r>
              <a:rPr>
                <a:solidFill>
                  <a:srgbClr val="000000"/>
                </a:solidFill>
                <a:latin typeface="레시피코리아 Medium" charset="0"/>
                <a:ea typeface="레시피코리아 Medium" charset="0"/>
              </a:rPr>
              <a:t> 4) </a:t>
            </a:r>
            <a:r>
              <a:rPr lang="ko-KR" altLang="en-US">
                <a:solidFill>
                  <a:srgbClr val="000000"/>
                </a:solidFill>
                <a:latin typeface="레시피코리아 Medium" charset="0"/>
                <a:ea typeface="레시피코리아 Medium" charset="0"/>
              </a:rPr>
              <a:t>언택트 시대로 인한 </a:t>
            </a:r>
            <a:r>
              <a:rPr>
                <a:solidFill>
                  <a:srgbClr val="000000"/>
                </a:solidFill>
                <a:latin typeface="레시피코리아 Medium" charset="0"/>
                <a:ea typeface="레시피코리아 Medium" charset="0"/>
              </a:rPr>
              <a:t>비대면 주문 선호 고객</a:t>
            </a:r>
            <a:r>
              <a:rPr lang="ko-KR">
                <a:solidFill>
                  <a:srgbClr val="000000"/>
                </a:solidFill>
                <a:latin typeface="레시피코리아 Medium" charset="0"/>
                <a:ea typeface="레시피코리아 Medium" charset="0"/>
              </a:rPr>
              <a:t> </a:t>
            </a:r>
            <a:r>
              <a:rPr>
                <a:solidFill>
                  <a:srgbClr val="000000"/>
                </a:solidFill>
                <a:latin typeface="레시피코리아 Medium" charset="0"/>
                <a:ea typeface="레시피코리아 Medium" charset="0"/>
              </a:rPr>
              <a:t>증가</a:t>
            </a:r>
            <a:endParaRPr lang="ko-KR" altLang="en-US">
              <a:solidFill>
                <a:srgbClr val="000000"/>
              </a:solidFill>
              <a:latin typeface="레시피코리아 Medium" charset="0"/>
              <a:ea typeface="레시피코리아 Medium" charset="0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EBA1DAD-AEAB-490B-A8E8-3BCD35A0635F}"/>
              </a:ext>
            </a:extLst>
          </p:cNvPr>
          <p:cNvSpPr/>
          <p:nvPr/>
        </p:nvSpPr>
        <p:spPr>
          <a:xfrm>
            <a:off x="3060700" y="-94615"/>
            <a:ext cx="6096000" cy="108648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1.</a:t>
            </a:r>
            <a:r>
              <a:rPr lang="ko-KR" altLang="en-US" sz="3000" kern="0" dirty="0">
                <a:solidFill>
                  <a:prstClr val="black">
                    <a:lumMod val="75000"/>
                    <a:lumOff val="25000"/>
                  </a:prstClr>
                </a:solidFill>
                <a:ea typeface="휴먼둥근헤드라인" panose="02030504000101010101" pitchFamily="18" charset="-127"/>
              </a:rPr>
              <a:t>프로젝트개요</a:t>
            </a:r>
            <a:endParaRPr lang="en-US" altLang="ko-KR" sz="3000" kern="0" dirty="0">
              <a:solidFill>
                <a:prstClr val="black">
                  <a:lumMod val="75000"/>
                  <a:lumOff val="25000"/>
                </a:prstClr>
              </a:solidFill>
              <a:ea typeface="휴먼둥근헤드라인" panose="02030504000101010101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1-2) 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기획배경</a:t>
            </a:r>
          </a:p>
        </p:txBody>
      </p:sp>
    </p:spTree>
    <p:extLst>
      <p:ext uri="{BB962C8B-B14F-4D97-AF65-F5344CB8AC3E}">
        <p14:creationId xmlns:p14="http://schemas.microsoft.com/office/powerpoint/2010/main" val="6276803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555" y="2324100"/>
            <a:ext cx="7497445" cy="4533900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595" y="-61595"/>
            <a:ext cx="4572000" cy="4694555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1003300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E25FEE88-D7D8-4726-B900-41CF162DC9BC}"/>
              </a:ext>
            </a:extLst>
          </p:cNvPr>
          <p:cNvSpPr/>
          <p:nvPr/>
        </p:nvSpPr>
        <p:spPr>
          <a:xfrm>
            <a:off x="3060700" y="-94615"/>
            <a:ext cx="6096000" cy="108648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1.</a:t>
            </a:r>
            <a:r>
              <a:rPr lang="ko-KR" altLang="en-US" sz="3000" kern="0" dirty="0">
                <a:solidFill>
                  <a:prstClr val="black">
                    <a:lumMod val="75000"/>
                    <a:lumOff val="25000"/>
                  </a:prstClr>
                </a:solidFill>
                <a:ea typeface="휴먼둥근헤드라인" panose="02030504000101010101" pitchFamily="18" charset="-127"/>
              </a:rPr>
              <a:t>프로젝트개요</a:t>
            </a:r>
            <a:endParaRPr lang="en-US" altLang="ko-KR" sz="3000" kern="0" dirty="0">
              <a:solidFill>
                <a:prstClr val="black">
                  <a:lumMod val="75000"/>
                  <a:lumOff val="25000"/>
                </a:prstClr>
              </a:solidFill>
              <a:ea typeface="휴먼둥근헤드라인" panose="02030504000101010101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1-3) 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기획타당성</a:t>
            </a:r>
          </a:p>
        </p:txBody>
      </p:sp>
      <p:pic>
        <p:nvPicPr>
          <p:cNvPr id="25" name="그림 52">
            <a:extLst>
              <a:ext uri="{FF2B5EF4-FFF2-40B4-BE49-F238E27FC236}">
                <a16:creationId xmlns:a16="http://schemas.microsoft.com/office/drawing/2014/main" id="{B93CAE43-9F68-45B7-AA69-085EDA7A0D8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5570" y="4393565"/>
            <a:ext cx="4102100" cy="179705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</a:ln>
        </p:spPr>
      </p:pic>
      <p:pic>
        <p:nvPicPr>
          <p:cNvPr id="26" name="그림 54">
            <a:extLst>
              <a:ext uri="{FF2B5EF4-FFF2-40B4-BE49-F238E27FC236}">
                <a16:creationId xmlns:a16="http://schemas.microsoft.com/office/drawing/2014/main" id="{9F86EF83-F66D-4C3E-8C6D-D5FFC9847E0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1325" y="4393565"/>
            <a:ext cx="4102100" cy="1797050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</a:ln>
        </p:spPr>
      </p:pic>
      <p:pic>
        <p:nvPicPr>
          <p:cNvPr id="27" name="그림 56">
            <a:extLst>
              <a:ext uri="{FF2B5EF4-FFF2-40B4-BE49-F238E27FC236}">
                <a16:creationId xmlns:a16="http://schemas.microsoft.com/office/drawing/2014/main" id="{6C24E2D7-8ED5-403C-BE0F-AFE96FE57AF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99580" y="1774190"/>
            <a:ext cx="4119245" cy="1779905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</a:ln>
        </p:spPr>
      </p:pic>
      <p:pic>
        <p:nvPicPr>
          <p:cNvPr id="28" name="그림 50">
            <a:extLst>
              <a:ext uri="{FF2B5EF4-FFF2-40B4-BE49-F238E27FC236}">
                <a16:creationId xmlns:a16="http://schemas.microsoft.com/office/drawing/2014/main" id="{4197606E-15F5-4E37-92AD-A38E13ABA88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85570" y="1774190"/>
            <a:ext cx="4091305" cy="1768475"/>
          </a:xfrm>
          <a:prstGeom prst="rect">
            <a:avLst/>
          </a:prstGeom>
          <a:noFill/>
          <a:ln w="12700" cap="flat" cmpd="sng">
            <a:solidFill>
              <a:schemeClr val="tx1"/>
            </a:solidFill>
            <a:prstDash val="solid"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ACA197-E085-4D49-BF83-3B4E38E8B3A9}"/>
              </a:ext>
            </a:extLst>
          </p:cNvPr>
          <p:cNvSpPr txBox="1"/>
          <p:nvPr/>
        </p:nvSpPr>
        <p:spPr>
          <a:xfrm>
            <a:off x="1385570" y="1304290"/>
            <a:ext cx="409130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불친절</a:t>
            </a:r>
            <a:r>
              <a:rPr lang="en-US" altLang="ko-KR" dirty="0"/>
              <a:t>, </a:t>
            </a:r>
            <a:r>
              <a:rPr lang="ko-KR" altLang="en-US" dirty="0"/>
              <a:t>카드 거부 등 문제 감소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913A0AF-425D-41C4-918C-46DF29278D4A}"/>
              </a:ext>
            </a:extLst>
          </p:cNvPr>
          <p:cNvSpPr txBox="1"/>
          <p:nvPr/>
        </p:nvSpPr>
        <p:spPr>
          <a:xfrm>
            <a:off x="1385570" y="3887470"/>
            <a:ext cx="409130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손님과의 갈등 해소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78E489C-33FC-413C-81DF-CC75614AB533}"/>
              </a:ext>
            </a:extLst>
          </p:cNvPr>
          <p:cNvSpPr txBox="1"/>
          <p:nvPr/>
        </p:nvSpPr>
        <p:spPr>
          <a:xfrm>
            <a:off x="6797675" y="1304290"/>
            <a:ext cx="409130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 err="1"/>
              <a:t>노쇼</a:t>
            </a:r>
            <a:r>
              <a:rPr lang="en-US" altLang="ko-KR" dirty="0"/>
              <a:t>(</a:t>
            </a:r>
            <a:r>
              <a:rPr lang="en-US" altLang="ko-KR" dirty="0" err="1"/>
              <a:t>NO-Show</a:t>
            </a:r>
            <a:r>
              <a:rPr lang="en-US" altLang="ko-KR" dirty="0"/>
              <a:t>) </a:t>
            </a:r>
            <a:r>
              <a:rPr lang="ko-KR" altLang="en-US" dirty="0"/>
              <a:t>방지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BD48851-121A-45D0-9AA2-1CD206AAAD26}"/>
              </a:ext>
            </a:extLst>
          </p:cNvPr>
          <p:cNvSpPr txBox="1"/>
          <p:nvPr/>
        </p:nvSpPr>
        <p:spPr>
          <a:xfrm>
            <a:off x="6797675" y="3887470"/>
            <a:ext cx="4091305" cy="369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 err="1"/>
              <a:t>웨이팅</a:t>
            </a:r>
            <a:r>
              <a:rPr lang="ko-KR" altLang="en-US" dirty="0"/>
              <a:t> 시간 감소</a:t>
            </a:r>
          </a:p>
        </p:txBody>
      </p:sp>
    </p:spTree>
    <p:extLst>
      <p:ext uri="{BB962C8B-B14F-4D97-AF65-F5344CB8AC3E}">
        <p14:creationId xmlns:p14="http://schemas.microsoft.com/office/powerpoint/2010/main" val="343223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555" y="2324100"/>
            <a:ext cx="7497445" cy="4533900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595" y="-61595"/>
            <a:ext cx="4572000" cy="4694555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>
            <a:spLocks/>
          </p:cNvSpPr>
          <p:nvPr/>
        </p:nvSpPr>
        <p:spPr>
          <a:xfrm>
            <a:off x="292100" y="1003300"/>
            <a:ext cx="11633835" cy="5617210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rgbClr val="64696D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anchor="ctr">
            <a:noAutofit/>
          </a:bodyPr>
          <a:lstStyle/>
          <a:p>
            <a:pPr marL="0" indent="0" algn="ctr" latinLnBrk="0">
              <a:buFontTx/>
              <a:buNone/>
            </a:pPr>
            <a:endParaRPr lang="ko-KR" altLang="en-US">
              <a:solidFill>
                <a:srgbClr val="FFFFFF"/>
              </a:solidFill>
            </a:endParaRPr>
          </a:p>
        </p:txBody>
      </p:sp>
      <p:sp>
        <p:nvSpPr>
          <p:cNvPr id="25" name="직사각형 24"/>
          <p:cNvSpPr>
            <a:spLocks/>
          </p:cNvSpPr>
          <p:nvPr/>
        </p:nvSpPr>
        <p:spPr>
          <a:xfrm>
            <a:off x="3060700" y="-94615"/>
            <a:ext cx="6096635" cy="1087120"/>
          </a:xfrm>
          <a:prstGeom prst="rect">
            <a:avLst/>
          </a:prstGeom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latinLnBrk="0">
              <a:lnSpc>
                <a:spcPct val="150000"/>
              </a:lnSpc>
              <a:buFontTx/>
              <a:buNone/>
              <a:defRPr/>
            </a:pPr>
            <a:r>
              <a:rPr lang="en-US" altLang="ko-KR" sz="3000">
                <a:solidFill>
                  <a:srgbClr val="000000">
                    <a:lumMod val="75000"/>
                    <a:lumOff val="25000"/>
                  </a:srgbClr>
                </a:solidFill>
                <a:latin typeface="휴먼둥근헤드라인" charset="0"/>
                <a:ea typeface="휴먼둥근헤드라인" charset="0"/>
              </a:rPr>
              <a:t>1.</a:t>
            </a:r>
            <a:r>
              <a:rPr lang="ko-KR" altLang="en-US" sz="3000">
                <a:solidFill>
                  <a:srgbClr val="000000">
                    <a:lumMod val="75000"/>
                    <a:lumOff val="25000"/>
                  </a:srgbClr>
                </a:solidFill>
                <a:ea typeface="휴먼둥근헤드라인" charset="0"/>
              </a:rPr>
              <a:t>프로젝트개요</a:t>
            </a:r>
          </a:p>
          <a:p>
            <a:pPr marL="0" indent="0" algn="ctr" latinLnBrk="0">
              <a:lnSpc>
                <a:spcPct val="150000"/>
              </a:lnSpc>
              <a:buFontTx/>
              <a:buNone/>
              <a:defRPr/>
            </a:pPr>
            <a:r>
              <a:rPr lang="en-US" altLang="ko-KR" sz="1500" b="1">
                <a:solidFill>
                  <a:srgbClr val="000000">
                    <a:lumMod val="75000"/>
                    <a:lumOff val="25000"/>
                  </a:srgbClr>
                </a:solidFill>
              </a:rPr>
              <a:t>1-4) </a:t>
            </a:r>
            <a:r>
              <a:rPr lang="ko-KR" altLang="en-US" sz="1500" b="1">
                <a:solidFill>
                  <a:srgbClr val="000000">
                    <a:lumMod val="75000"/>
                    <a:lumOff val="25000"/>
                  </a:srgbClr>
                </a:solidFill>
              </a:rPr>
              <a:t>주요서비스</a:t>
            </a:r>
          </a:p>
        </p:txBody>
      </p:sp>
      <p:cxnSp>
        <p:nvCxnSpPr>
          <p:cNvPr id="34" name="도형 12"/>
          <p:cNvCxnSpPr>
            <a:cxnSpLocks/>
          </p:cNvCxnSpPr>
          <p:nvPr/>
        </p:nvCxnSpPr>
        <p:spPr>
          <a:xfrm>
            <a:off x="3668035" y="2431961"/>
            <a:ext cx="360680" cy="635"/>
          </a:xfrm>
          <a:prstGeom prst="line">
            <a:avLst/>
          </a:prstGeom>
          <a:ln w="6350" cap="flat" cmpd="sng">
            <a:solidFill>
              <a:schemeClr val="bg2">
                <a:lumMod val="7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도형 13"/>
          <p:cNvCxnSpPr>
            <a:cxnSpLocks/>
          </p:cNvCxnSpPr>
          <p:nvPr/>
        </p:nvCxnSpPr>
        <p:spPr>
          <a:xfrm flipV="1">
            <a:off x="5759725" y="2431961"/>
            <a:ext cx="361950" cy="635"/>
          </a:xfrm>
          <a:prstGeom prst="line">
            <a:avLst/>
          </a:prstGeom>
          <a:ln w="6350" cap="flat" cmpd="sng">
            <a:solidFill>
              <a:schemeClr val="bg2">
                <a:lumMod val="7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도형 14"/>
          <p:cNvCxnSpPr>
            <a:cxnSpLocks/>
          </p:cNvCxnSpPr>
          <p:nvPr/>
        </p:nvCxnSpPr>
        <p:spPr>
          <a:xfrm flipV="1">
            <a:off x="8182344" y="2431961"/>
            <a:ext cx="347980" cy="635"/>
          </a:xfrm>
          <a:prstGeom prst="line">
            <a:avLst/>
          </a:prstGeom>
          <a:ln w="6350" cap="flat" cmpd="sng">
            <a:solidFill>
              <a:schemeClr val="bg2">
                <a:lumMod val="7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도형 15"/>
          <p:cNvCxnSpPr>
            <a:cxnSpLocks/>
          </p:cNvCxnSpPr>
          <p:nvPr/>
        </p:nvCxnSpPr>
        <p:spPr>
          <a:xfrm flipV="1">
            <a:off x="3646040" y="4739034"/>
            <a:ext cx="361950" cy="1905"/>
          </a:xfrm>
          <a:prstGeom prst="line">
            <a:avLst/>
          </a:prstGeom>
          <a:ln w="6350" cap="flat" cmpd="sng">
            <a:solidFill>
              <a:schemeClr val="bg2">
                <a:lumMod val="7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도형 16"/>
          <p:cNvCxnSpPr>
            <a:cxnSpLocks/>
          </p:cNvCxnSpPr>
          <p:nvPr/>
        </p:nvCxnSpPr>
        <p:spPr>
          <a:xfrm>
            <a:off x="5806962" y="4739034"/>
            <a:ext cx="357505" cy="1905"/>
          </a:xfrm>
          <a:prstGeom prst="line">
            <a:avLst/>
          </a:prstGeom>
          <a:ln w="6350" cap="flat" cmpd="sng">
            <a:solidFill>
              <a:schemeClr val="bg2">
                <a:lumMod val="7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도형 17"/>
          <p:cNvCxnSpPr>
            <a:cxnSpLocks/>
          </p:cNvCxnSpPr>
          <p:nvPr/>
        </p:nvCxnSpPr>
        <p:spPr>
          <a:xfrm>
            <a:off x="8222719" y="4738399"/>
            <a:ext cx="347980" cy="635"/>
          </a:xfrm>
          <a:prstGeom prst="line">
            <a:avLst/>
          </a:prstGeom>
          <a:ln w="6350" cap="flat" cmpd="sng">
            <a:solidFill>
              <a:schemeClr val="bg2">
                <a:lumMod val="75000"/>
                <a:alpha val="10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23828FE9-E8AF-44F9-9513-9E7E60409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0006" y="4072170"/>
            <a:ext cx="1367846" cy="136784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570B164-AF30-4A2D-89FA-03415FFFB9D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23"/>
          <a:stretch/>
        </p:blipFill>
        <p:spPr>
          <a:xfrm>
            <a:off x="4212540" y="4083984"/>
            <a:ext cx="1374252" cy="130883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9F9406B-A254-4561-8A56-81DFDD96F215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2859" y="4169589"/>
            <a:ext cx="1165732" cy="116573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71B2A97-7761-4085-BB5B-2DAC6EC0AC62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92" r="20739"/>
          <a:stretch/>
        </p:blipFill>
        <p:spPr>
          <a:xfrm>
            <a:off x="8781663" y="4076766"/>
            <a:ext cx="1374252" cy="1174923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6902CB7-861D-431A-ACE4-27FDCB78C0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8751" y="1750887"/>
            <a:ext cx="1415560" cy="141556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E128FC8-765B-4D50-9F61-FA8E11C68ED1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238" y="1634948"/>
            <a:ext cx="1482855" cy="148285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530D8A6D-BF85-4CEA-A708-0B730D0199D5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936" y="1791904"/>
            <a:ext cx="1261884" cy="126188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84842A32-945D-4C65-8A36-93D5DB3C8F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663" y="1745432"/>
            <a:ext cx="1261885" cy="1261885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2086EA33-D606-44DE-8F00-462189DC9ECB}"/>
              </a:ext>
            </a:extLst>
          </p:cNvPr>
          <p:cNvSpPr txBox="1"/>
          <p:nvPr/>
        </p:nvSpPr>
        <p:spPr>
          <a:xfrm>
            <a:off x="1957886" y="3207680"/>
            <a:ext cx="161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매장 조회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78CB6D34-BDF0-4DDE-A2E7-278AA4F989CC}"/>
              </a:ext>
            </a:extLst>
          </p:cNvPr>
          <p:cNvSpPr txBox="1"/>
          <p:nvPr/>
        </p:nvSpPr>
        <p:spPr>
          <a:xfrm>
            <a:off x="4278324" y="3204960"/>
            <a:ext cx="161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지도</a:t>
            </a:r>
            <a:r>
              <a:rPr lang="en-US" altLang="ko-KR" dirty="0"/>
              <a:t>/GPS</a:t>
            </a:r>
            <a:endParaRPr lang="ko-KR" altLang="en-US" dirty="0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C38397A-BA67-4C8F-80C2-3A1C71E20EB7}"/>
              </a:ext>
            </a:extLst>
          </p:cNvPr>
          <p:cNvSpPr txBox="1"/>
          <p:nvPr/>
        </p:nvSpPr>
        <p:spPr>
          <a:xfrm>
            <a:off x="6374643" y="3194067"/>
            <a:ext cx="16789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ko-KR" altLang="en-US" dirty="0"/>
              <a:t>예약 서비스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0A19CAE-E205-48EB-BB31-557C30A0CEFC}"/>
              </a:ext>
            </a:extLst>
          </p:cNvPr>
          <p:cNvSpPr txBox="1"/>
          <p:nvPr/>
        </p:nvSpPr>
        <p:spPr>
          <a:xfrm>
            <a:off x="8781663" y="3204960"/>
            <a:ext cx="161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</a:t>
            </a:r>
            <a:r>
              <a:rPr lang="ko-KR" altLang="en-US" dirty="0"/>
              <a:t>매장 주문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257B2F9-B0A8-4F4C-84AA-42AD3D323D62}"/>
              </a:ext>
            </a:extLst>
          </p:cNvPr>
          <p:cNvSpPr txBox="1"/>
          <p:nvPr/>
        </p:nvSpPr>
        <p:spPr>
          <a:xfrm>
            <a:off x="2035623" y="5440016"/>
            <a:ext cx="1618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 </a:t>
            </a:r>
            <a:r>
              <a:rPr lang="ko-KR" altLang="en-US" dirty="0"/>
              <a:t>결제 관리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93A9788-C77B-4408-8CD2-42458ED0C594}"/>
              </a:ext>
            </a:extLst>
          </p:cNvPr>
          <p:cNvSpPr txBox="1"/>
          <p:nvPr/>
        </p:nvSpPr>
        <p:spPr>
          <a:xfrm>
            <a:off x="4109297" y="5435297"/>
            <a:ext cx="1828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6. </a:t>
            </a:r>
            <a:r>
              <a:rPr lang="ko-KR" altLang="en-US" dirty="0"/>
              <a:t>포인트 관리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2558E8B-4E1F-4B5D-9092-516F20A9616C}"/>
              </a:ext>
            </a:extLst>
          </p:cNvPr>
          <p:cNvSpPr txBox="1"/>
          <p:nvPr/>
        </p:nvSpPr>
        <p:spPr>
          <a:xfrm>
            <a:off x="6394271" y="5430961"/>
            <a:ext cx="1828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7. </a:t>
            </a:r>
            <a:r>
              <a:rPr lang="ko-KR" altLang="en-US" dirty="0"/>
              <a:t>리뷰 관리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105FD92E-AFB6-4071-97ED-76B9894A9101}"/>
              </a:ext>
            </a:extLst>
          </p:cNvPr>
          <p:cNvSpPr txBox="1"/>
          <p:nvPr/>
        </p:nvSpPr>
        <p:spPr>
          <a:xfrm>
            <a:off x="8671404" y="5430961"/>
            <a:ext cx="1828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8. </a:t>
            </a:r>
            <a:r>
              <a:rPr lang="ko-KR" altLang="en-US" dirty="0" err="1"/>
              <a:t>채팅방</a:t>
            </a:r>
            <a:r>
              <a:rPr lang="ko-KR" altLang="en-US" dirty="0"/>
              <a:t> 관리</a:t>
            </a:r>
          </a:p>
        </p:txBody>
      </p:sp>
    </p:spTree>
    <p:extLst>
      <p:ext uri="{BB962C8B-B14F-4D97-AF65-F5344CB8AC3E}">
        <p14:creationId xmlns:p14="http://schemas.microsoft.com/office/powerpoint/2010/main" val="698337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555" y="2324100"/>
            <a:ext cx="7497445" cy="4533900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595" y="-61595"/>
            <a:ext cx="4572000" cy="4694555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1003300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6" name="표 70"/>
          <p:cNvGraphicFramePr>
            <a:graphicFrameLocks noGrp="1"/>
          </p:cNvGraphicFramePr>
          <p:nvPr/>
        </p:nvGraphicFramePr>
        <p:xfrm>
          <a:off x="965200" y="1630045"/>
          <a:ext cx="10287000" cy="4516755"/>
        </p:xfrm>
        <a:graphic>
          <a:graphicData uri="http://schemas.openxmlformats.org/drawingml/2006/table">
            <a:tbl>
              <a:tblPr firstRow="1" firstCol="1" bandRow="1">
                <a:tableStyleId>{00000000-0000-0000-0000-000000000000}</a:tableStyleId>
              </a:tblPr>
              <a:tblGrid>
                <a:gridCol w="15728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570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5704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269365">
                <a:tc>
                  <a:txBody>
                    <a:bodyPr/>
                    <a:lstStyle/>
                    <a:p>
                      <a:pPr marL="0" lvl="1" indent="0" algn="just" defTabSz="50800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sz="20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        </a:t>
                      </a:r>
                      <a:r>
                        <a:rPr sz="1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사</a:t>
                      </a:r>
                      <a:r>
                        <a:rPr lang="ko-KR" sz="1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용자</a:t>
                      </a:r>
                      <a:endParaRPr lang="ko-KR" altLang="en-US" sz="15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just" defTabSz="50800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en-US" sz="20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15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구분</a:t>
                      </a:r>
                      <a:endParaRPr lang="ko-KR" altLang="en-US" sz="15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8580" marR="68580" marT="0" marB="0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508000" latinLnBrk="1">
                        <a:buFontTx/>
                        <a:buNone/>
                      </a:pPr>
                      <a:r>
                        <a:rPr lang="ko-KR" altLang="en-US" sz="20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사업자</a:t>
                      </a: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defTabSz="508000" latinLnBrk="1">
                        <a:buFontTx/>
                        <a:buNone/>
                      </a:pPr>
                      <a:r>
                        <a:rPr sz="2000" b="1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고객</a:t>
                      </a:r>
                      <a:endParaRPr lang="ko-KR" altLang="en-US" sz="2000" b="1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92225">
                <a:tc>
                  <a:txBody>
                    <a:bodyPr/>
                    <a:lstStyle/>
                    <a:p>
                      <a:pPr marL="0" lvl="1" indent="0" algn="ctr" defTabSz="508000" latinLnBrk="1">
                        <a:buFontTx/>
                        <a:buNone/>
                      </a:pPr>
                      <a:r>
                        <a:rPr sz="20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운영</a:t>
                      </a:r>
                      <a:endParaRPr lang="ko-KR" altLang="en-US" sz="20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defTabSz="50800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sz="1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sz="1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lang="ko-KR" sz="1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1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직원 부재 및 고용으로 인한 걱정 감소</a:t>
                      </a:r>
                      <a:endParaRPr lang="ko-KR" altLang="en-US" sz="1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just" defTabSz="50800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sz="1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sz="1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sz="1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리뷰를 통한 사용자와의 원활한 소통</a:t>
                      </a:r>
                      <a:endParaRPr lang="ko-KR" altLang="en-US" sz="1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just" defTabSz="50800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sz="1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sz="1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sz="1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직원과의 의사소통 오류 감소</a:t>
                      </a:r>
                      <a:endParaRPr lang="ko-KR" altLang="en-US" sz="1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just" defTabSz="50800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sz="1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sz="1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sz="1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빠른 식사를 통한 시간 절약</a:t>
                      </a:r>
                      <a:endParaRPr lang="ko-KR" altLang="en-US" sz="1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65835">
                <a:tc>
                  <a:txBody>
                    <a:bodyPr/>
                    <a:lstStyle/>
                    <a:p>
                      <a:pPr marL="0" lvl="1" indent="0" algn="ctr" defTabSz="508000" latinLnBrk="1">
                        <a:buFontTx/>
                        <a:buNone/>
                      </a:pPr>
                      <a:r>
                        <a:rPr sz="20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가격</a:t>
                      </a:r>
                      <a:endParaRPr lang="ko-KR" altLang="en-US" sz="20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defTabSz="50800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sz="1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sz="1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sz="1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직원 고용 비용에 대한 업주측 부담 감소</a:t>
                      </a:r>
                      <a:endParaRPr lang="ko-KR" altLang="en-US" sz="1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just" defTabSz="50800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sz="1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sz="1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sz="1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적립한 포인트를 현금처럼 사용 가능</a:t>
                      </a:r>
                      <a:endParaRPr lang="ko-KR" altLang="en-US" sz="1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9330">
                <a:tc>
                  <a:txBody>
                    <a:bodyPr/>
                    <a:lstStyle/>
                    <a:p>
                      <a:pPr marL="0" lvl="1" indent="0" algn="ctr" defTabSz="508000" latinLnBrk="1">
                        <a:buFontTx/>
                        <a:buNone/>
                      </a:pPr>
                      <a:r>
                        <a:rPr sz="20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주문 </a:t>
                      </a:r>
                      <a:r>
                        <a:rPr lang="ko-KR" sz="20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/</a:t>
                      </a:r>
                      <a:r>
                        <a:rPr sz="20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결제</a:t>
                      </a:r>
                      <a:endParaRPr lang="ko-KR" altLang="en-US" sz="20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just" defTabSz="50800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sz="1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sz="1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lang="ko-KR" sz="1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1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주문 및 결제보다 요리와 서비스에 집중</a:t>
                      </a:r>
                      <a:br>
                        <a:rPr sz="1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</a:br>
                      <a:r>
                        <a:rPr sz="1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  </a:t>
                      </a:r>
                      <a:r>
                        <a:rPr lang="ko-KR" altLang="en-US" sz="1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가</a:t>
                      </a:r>
                      <a:r>
                        <a:rPr sz="1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능</a:t>
                      </a:r>
                      <a:endParaRPr lang="ko-KR" altLang="en-US" sz="1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lvl="1" indent="0" algn="just" defTabSz="50800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sz="1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lang="en-US" sz="1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-</a:t>
                      </a:r>
                      <a:r>
                        <a:rPr sz="1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직원의 개입이 줄어들어 빠르고 </a:t>
                      </a:r>
                      <a:endParaRPr lang="ko-KR" altLang="en-US" sz="1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lvl="1" indent="0" algn="just" defTabSz="508000" latinLnBrk="1">
                        <a:lnSpc>
                          <a:spcPct val="150000"/>
                        </a:lnSpc>
                        <a:buFontTx/>
                        <a:buNone/>
                      </a:pPr>
                      <a:r>
                        <a:rPr lang="ko-KR" sz="1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   </a:t>
                      </a:r>
                      <a:r>
                        <a:rPr sz="1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간편하고</a:t>
                      </a:r>
                      <a:r>
                        <a:rPr lang="ko-KR" sz="1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1700" b="0" i="0" kern="0">
                          <a:solidFill>
                            <a:srgbClr val="000000"/>
                          </a:solidFill>
                          <a:latin typeface="맑은 고딕" charset="0"/>
                          <a:ea typeface="맑은 고딕" charset="0"/>
                        </a:rPr>
                        <a:t>정확하게 주문 가능</a:t>
                      </a:r>
                      <a:endParaRPr lang="ko-KR" altLang="en-US" sz="1700" b="0" i="0" kern="0">
                        <a:solidFill>
                          <a:srgbClr val="000000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309E2771-60A7-49CA-9659-383A99EC3683}"/>
              </a:ext>
            </a:extLst>
          </p:cNvPr>
          <p:cNvSpPr/>
          <p:nvPr/>
        </p:nvSpPr>
        <p:spPr>
          <a:xfrm>
            <a:off x="3060700" y="-94615"/>
            <a:ext cx="6096000" cy="1086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1.</a:t>
            </a:r>
            <a:r>
              <a:rPr lang="ko-KR" altLang="en-US" sz="3000" kern="0" dirty="0">
                <a:solidFill>
                  <a:prstClr val="black">
                    <a:lumMod val="75000"/>
                    <a:lumOff val="25000"/>
                  </a:prstClr>
                </a:solidFill>
                <a:ea typeface="휴먼둥근헤드라인" panose="02030504000101010101" pitchFamily="18" charset="-127"/>
              </a:rPr>
              <a:t>프로젝트개요</a:t>
            </a:r>
            <a:endParaRPr lang="en-US" altLang="ko-KR" sz="3000" kern="0" dirty="0">
              <a:solidFill>
                <a:prstClr val="black">
                  <a:lumMod val="75000"/>
                  <a:lumOff val="25000"/>
                </a:prstClr>
              </a:solidFill>
              <a:ea typeface="휴먼둥근헤드라인" panose="02030504000101010101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1-5) 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기대효과</a:t>
            </a:r>
          </a:p>
        </p:txBody>
      </p:sp>
    </p:spTree>
    <p:extLst>
      <p:ext uri="{BB962C8B-B14F-4D97-AF65-F5344CB8AC3E}">
        <p14:creationId xmlns:p14="http://schemas.microsoft.com/office/powerpoint/2010/main" val="1277219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5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자유형 16"/>
          <p:cNvSpPr/>
          <p:nvPr/>
        </p:nvSpPr>
        <p:spPr>
          <a:xfrm flipH="1">
            <a:off x="4694555" y="2324100"/>
            <a:ext cx="7497445" cy="4533900"/>
          </a:xfrm>
          <a:custGeom>
            <a:avLst/>
            <a:gdLst>
              <a:gd name="connsiteX0" fmla="*/ 2647159 w 7497377"/>
              <a:gd name="connsiteY0" fmla="*/ 0 h 4533901"/>
              <a:gd name="connsiteX1" fmla="*/ 1857791 w 7497377"/>
              <a:gd name="connsiteY1" fmla="*/ 0 h 4533901"/>
              <a:gd name="connsiteX2" fmla="*/ 0 w 7497377"/>
              <a:gd name="connsiteY2" fmla="*/ 1857791 h 4533901"/>
              <a:gd name="connsiteX3" fmla="*/ 0 w 7497377"/>
              <a:gd name="connsiteY3" fmla="*/ 4533901 h 4533901"/>
              <a:gd name="connsiteX4" fmla="*/ 7497377 w 7497377"/>
              <a:gd name="connsiteY4" fmla="*/ 4533901 h 4533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497377" h="4533901">
                <a:moveTo>
                  <a:pt x="2647159" y="0"/>
                </a:moveTo>
                <a:lnTo>
                  <a:pt x="1857791" y="0"/>
                </a:lnTo>
                <a:lnTo>
                  <a:pt x="0" y="1857791"/>
                </a:lnTo>
                <a:lnTo>
                  <a:pt x="0" y="4533901"/>
                </a:lnTo>
                <a:lnTo>
                  <a:pt x="7497377" y="4533901"/>
                </a:lnTo>
                <a:close/>
              </a:path>
            </a:pathLst>
          </a:custGeom>
          <a:solidFill>
            <a:srgbClr val="E1DA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직각 삼각형 7"/>
          <p:cNvSpPr/>
          <p:nvPr/>
        </p:nvSpPr>
        <p:spPr>
          <a:xfrm rot="5400000">
            <a:off x="61595" y="-61595"/>
            <a:ext cx="4572000" cy="4694555"/>
          </a:xfrm>
          <a:prstGeom prst="rtTriangle">
            <a:avLst/>
          </a:prstGeom>
          <a:solidFill>
            <a:srgbClr val="D2D2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92100" y="1003300"/>
            <a:ext cx="11633200" cy="5616575"/>
          </a:xfrm>
          <a:prstGeom prst="rect">
            <a:avLst/>
          </a:prstGeom>
          <a:solidFill>
            <a:schemeClr val="bg1"/>
          </a:solidFill>
          <a:ln>
            <a:solidFill>
              <a:srgbClr val="64696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35F51B0-A75A-4AAA-9C38-7B2D43B803C3}"/>
              </a:ext>
            </a:extLst>
          </p:cNvPr>
          <p:cNvSpPr/>
          <p:nvPr/>
        </p:nvSpPr>
        <p:spPr>
          <a:xfrm>
            <a:off x="3060700" y="-94615"/>
            <a:ext cx="6096000" cy="108648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latinLnBrk="0">
              <a:lnSpc>
                <a:spcPct val="150000"/>
              </a:lnSpc>
              <a:defRPr/>
            </a:pPr>
            <a:r>
              <a:rPr lang="en-US" altLang="ko-KR" sz="3000" kern="0" dirty="0">
                <a:solidFill>
                  <a:prstClr val="black">
                    <a:lumMod val="75000"/>
                    <a:lumOff val="25000"/>
                  </a:prst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1.</a:t>
            </a:r>
            <a:r>
              <a:rPr lang="ko-KR" altLang="en-US" sz="3000" kern="0" dirty="0">
                <a:solidFill>
                  <a:prstClr val="black">
                    <a:lumMod val="75000"/>
                    <a:lumOff val="25000"/>
                  </a:prstClr>
                </a:solidFill>
                <a:ea typeface="휴먼둥근헤드라인" panose="02030504000101010101" pitchFamily="18" charset="-127"/>
              </a:rPr>
              <a:t>프로젝트개요</a:t>
            </a:r>
            <a:endParaRPr lang="en-US" altLang="ko-KR" sz="3000" kern="0" dirty="0">
              <a:solidFill>
                <a:prstClr val="black">
                  <a:lumMod val="75000"/>
                  <a:lumOff val="25000"/>
                </a:prstClr>
              </a:solidFill>
              <a:ea typeface="휴먼둥근헤드라인" panose="02030504000101010101" pitchFamily="18" charset="-127"/>
            </a:endParaRPr>
          </a:p>
          <a:p>
            <a:pPr algn="ctr" latinLnBrk="0">
              <a:lnSpc>
                <a:spcPct val="150000"/>
              </a:lnSpc>
              <a:defRPr/>
            </a:pPr>
            <a:r>
              <a:rPr lang="en-US" altLang="ko-KR" sz="15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1-6) </a:t>
            </a:r>
            <a:r>
              <a:rPr lang="ko-KR" altLang="en-US" sz="1500" b="1" kern="0" dirty="0">
                <a:solidFill>
                  <a:prstClr val="black">
                    <a:lumMod val="75000"/>
                    <a:lumOff val="25000"/>
                  </a:prstClr>
                </a:solidFill>
              </a:rPr>
              <a:t>유사서비스</a:t>
            </a:r>
          </a:p>
        </p:txBody>
      </p:sp>
      <p:graphicFrame>
        <p:nvGraphicFramePr>
          <p:cNvPr id="18" name="표 2"/>
          <p:cNvGraphicFramePr>
            <a:graphicFrameLocks noGrp="1"/>
          </p:cNvGraphicFramePr>
          <p:nvPr/>
        </p:nvGraphicFramePr>
        <p:xfrm>
          <a:off x="1697990" y="1563370"/>
          <a:ext cx="8795385" cy="4493895"/>
        </p:xfrm>
        <a:graphic>
          <a:graphicData uri="http://schemas.openxmlformats.org/drawingml/2006/table">
            <a:tbl>
              <a:tblPr firstRow="1" firstCol="1" bandRow="1">
                <a:tableStyleId>{00000000-0000-0000-0000-000000000000}</a:tableStyleId>
              </a:tblPr>
              <a:tblGrid>
                <a:gridCol w="223266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75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688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8630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133475">
                <a:tc>
                  <a:txBody>
                    <a:bodyPr/>
                    <a:lstStyle/>
                    <a:p>
                      <a:pPr marL="0" indent="0" algn="l" defTabSz="508000" latinLnBrk="1">
                        <a:tabLst>
                          <a:tab pos="409575" algn="l"/>
                          <a:tab pos="715645" algn="ctr"/>
                        </a:tabLst>
                      </a:pPr>
                      <a:r>
                        <a:rPr sz="15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                    서비스</a:t>
                      </a:r>
                      <a:endParaRPr lang="ko-KR" altLang="en-US" sz="1500" b="0" i="0" ker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  <a:p>
                      <a:pPr marL="0" indent="0" algn="l" defTabSz="508000" latinLnBrk="1">
                        <a:tabLst>
                          <a:tab pos="409575" algn="l"/>
                          <a:tab pos="715645" algn="ctr"/>
                        </a:tabLst>
                      </a:pPr>
                      <a:r>
                        <a:rPr sz="15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  구분</a:t>
                      </a:r>
                      <a:endParaRPr lang="ko-KR" altLang="en-US" sz="1500" b="0" i="0" ker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lToBr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sz="2000" b="1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주문의 민족</a:t>
                      </a:r>
                      <a:endParaRPr lang="ko-KR" altLang="en-US" sz="2000" b="1" i="0" ker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sz="2000" b="1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네이버 스마트 주문</a:t>
                      </a:r>
                      <a:endParaRPr lang="ko-KR" altLang="en-US" sz="2000" b="1" i="0" ker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sz="2000" b="1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배달의 민족</a:t>
                      </a:r>
                      <a:endParaRPr lang="ko-KR" altLang="en-US" sz="2000" b="1" i="0" ker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0070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sz="18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포스기 연동</a:t>
                      </a:r>
                      <a:endParaRPr lang="ko-KR" altLang="en-US" sz="1800" b="0" i="0" ker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sz="2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O</a:t>
                      </a:r>
                      <a:endParaRPr lang="ko-KR" altLang="en-US" sz="2000" b="0" i="0" ker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sz="2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X</a:t>
                      </a:r>
                      <a:endParaRPr lang="ko-KR" altLang="en-US" sz="2000" b="0" i="0" ker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sz="2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X</a:t>
                      </a:r>
                      <a:endParaRPr lang="ko-KR" altLang="en-US" sz="2000" b="0" i="0" ker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60070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sz="18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테이블 예약</a:t>
                      </a:r>
                      <a:endParaRPr lang="ko-KR" altLang="en-US" sz="1800" b="0" i="0" ker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sz="2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O</a:t>
                      </a:r>
                      <a:endParaRPr lang="ko-KR" altLang="en-US" sz="2000" b="0" i="0" ker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sz="2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O</a:t>
                      </a:r>
                      <a:endParaRPr lang="ko-KR" altLang="en-US" sz="2000" b="0" i="0" ker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sz="2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X</a:t>
                      </a:r>
                      <a:endParaRPr lang="ko-KR" altLang="en-US" sz="2000" b="0" i="0" ker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60070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sz="18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재료 및 원산지 제공</a:t>
                      </a:r>
                      <a:endParaRPr lang="ko-KR" altLang="en-US" sz="1800" b="0" i="0" ker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sz="2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O</a:t>
                      </a:r>
                      <a:endParaRPr lang="ko-KR" altLang="en-US" sz="2000" b="0" i="0" ker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sz="2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O</a:t>
                      </a:r>
                      <a:endParaRPr lang="ko-KR" altLang="en-US" sz="2000" b="0" i="0" ker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sz="2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O</a:t>
                      </a:r>
                      <a:endParaRPr lang="ko-KR" altLang="en-US" sz="2000" b="0" i="0" ker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60070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sz="18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상세 리뷰</a:t>
                      </a:r>
                      <a:endParaRPr lang="ko-KR" altLang="en-US" sz="1800" b="0" i="0" ker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sz="2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O</a:t>
                      </a:r>
                      <a:endParaRPr lang="ko-KR" altLang="en-US" sz="2000" b="0" i="0" ker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sz="2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X</a:t>
                      </a:r>
                      <a:endParaRPr lang="ko-KR" altLang="en-US" sz="2000" b="0" i="0" ker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sz="2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O</a:t>
                      </a:r>
                      <a:endParaRPr lang="ko-KR" altLang="en-US" sz="2000" b="0" i="0" ker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60070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sz="18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식당 별 채팅방</a:t>
                      </a:r>
                      <a:endParaRPr lang="ko-KR" altLang="en-US" sz="1800" b="0" i="0" ker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sz="2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O</a:t>
                      </a:r>
                      <a:endParaRPr lang="ko-KR" altLang="en-US" sz="2000" b="0" i="0" ker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sz="2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X</a:t>
                      </a:r>
                      <a:endParaRPr lang="ko-KR" altLang="en-US" sz="2000" b="0" i="0" ker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sz="2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X</a:t>
                      </a:r>
                      <a:endParaRPr lang="ko-KR" altLang="en-US" sz="2000" b="0" i="0" ker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60070"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sz="1800" b="0" i="0" kern="1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채팅방</a:t>
                      </a:r>
                      <a:r>
                        <a:rPr sz="1800" b="0" i="0" kern="1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 </a:t>
                      </a:r>
                      <a:r>
                        <a:rPr sz="1800" b="0" i="0" kern="100" dirty="0" err="1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챗봇</a:t>
                      </a:r>
                      <a:endParaRPr lang="ko-KR" altLang="en-US" sz="1800" b="0" i="0" kern="1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7E6E6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sz="2000" b="0" i="0" kern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O</a:t>
                      </a:r>
                      <a:endParaRPr lang="ko-KR" altLang="en-US" sz="2000" b="0" i="0" kern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sz="2000" b="0" i="0" kern="10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X</a:t>
                      </a:r>
                      <a:endParaRPr lang="ko-KR" altLang="en-US" sz="2000" b="0" i="0" kern="10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indent="0" algn="ctr" defTabSz="508000" latinLnBrk="1">
                        <a:buFontTx/>
                        <a:buNone/>
                      </a:pPr>
                      <a:r>
                        <a:rPr sz="2000" b="0" i="0" kern="100" dirty="0">
                          <a:solidFill>
                            <a:schemeClr val="tx1"/>
                          </a:solidFill>
                          <a:latin typeface="맑은 고딕" charset="0"/>
                          <a:ea typeface="맑은 고딕" charset="0"/>
                        </a:rPr>
                        <a:t>X</a:t>
                      </a:r>
                      <a:endParaRPr lang="ko-KR" altLang="en-US" sz="2000" b="0" i="0" kern="100" dirty="0">
                        <a:solidFill>
                          <a:schemeClr val="tx1"/>
                        </a:solidFill>
                        <a:latin typeface="맑은 고딕" charset="0"/>
                        <a:ea typeface="맑은 고딕" charset="0"/>
                      </a:endParaRPr>
                    </a:p>
                  </a:txBody>
                  <a:tcPr marL="68580" marR="68580" marT="0" marB="0" anchor="ctr">
                    <a:lnL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371140"/>
      </p:ext>
    </p:extLst>
  </p:cSld>
  <p:clrMapOvr>
    <a:masterClrMapping/>
  </p:clrMapOvr>
</p:sld>
</file>

<file path=ppt/theme/theme1.xml><?xml version="1.0" encoding="utf-8"?>
<a:theme xmlns:a="http://schemas.openxmlformats.org/drawingml/2006/main" name="7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Pages>27</Pages>
  <Words>1174</Words>
  <Characters>0</Characters>
  <Application>Microsoft Office PowerPoint</Application>
  <DocSecurity>0</DocSecurity>
  <PresentationFormat>와이드스크린</PresentationFormat>
  <Lines>0</Lines>
  <Paragraphs>372</Paragraphs>
  <Slides>27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3" baseType="lpstr">
      <vt:lpstr>레시피코리아 Medium</vt:lpstr>
      <vt:lpstr>맑은 고딕</vt:lpstr>
      <vt:lpstr>에스코어 드림 4 Regular</vt:lpstr>
      <vt:lpstr>휴먼둥근헤드라인</vt:lpstr>
      <vt:lpstr>Arial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ASUS</cp:lastModifiedBy>
  <cp:revision>35</cp:revision>
  <dcterms:modified xsi:type="dcterms:W3CDTF">2021-02-15T09:30:08Z</dcterms:modified>
  <cp:version>9.102.51.41307</cp:version>
</cp:coreProperties>
</file>